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360" r:id="rId3"/>
    <p:sldId id="376" r:id="rId4"/>
    <p:sldId id="377" r:id="rId5"/>
    <p:sldId id="373" r:id="rId6"/>
    <p:sldId id="374" r:id="rId7"/>
    <p:sldId id="355" r:id="rId8"/>
    <p:sldId id="361" r:id="rId9"/>
    <p:sldId id="362" r:id="rId10"/>
    <p:sldId id="375" r:id="rId11"/>
    <p:sldId id="364" r:id="rId12"/>
    <p:sldId id="365" r:id="rId13"/>
    <p:sldId id="366" r:id="rId14"/>
    <p:sldId id="367" r:id="rId15"/>
    <p:sldId id="368" r:id="rId16"/>
    <p:sldId id="371" r:id="rId17"/>
    <p:sldId id="372" r:id="rId18"/>
    <p:sldId id="370" r:id="rId19"/>
    <p:sldId id="350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A6A6A6"/>
    <a:srgbClr val="0000FF"/>
    <a:srgbClr val="FF0000"/>
    <a:srgbClr val="2B2B2B"/>
    <a:srgbClr val="00FFFF"/>
    <a:srgbClr val="FFFF00"/>
    <a:srgbClr val="0088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990" autoAdjust="0"/>
    <p:restoredTop sz="97433" autoAdjust="0"/>
  </p:normalViewPr>
  <p:slideViewPr>
    <p:cSldViewPr snapToGrid="0">
      <p:cViewPr varScale="1">
        <p:scale>
          <a:sx n="162" d="100"/>
          <a:sy n="162" d="100"/>
        </p:scale>
        <p:origin x="868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2C143-31C1-45EA-B896-287C22D0B410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31257-9CB7-478D-B00C-4FEF064183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9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1746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TextToSpeech</a:t>
            </a:r>
            <a:r>
              <a:rPr lang="en-US" altLang="ko-KR" dirty="0"/>
              <a:t>: </a:t>
            </a:r>
            <a:r>
              <a:rPr lang="ko-KR" altLang="en-US" dirty="0"/>
              <a:t>시각 장애인을 위한 </a:t>
            </a:r>
            <a:r>
              <a:rPr lang="en-US" altLang="ko-KR" dirty="0"/>
              <a:t>text</a:t>
            </a:r>
            <a:r>
              <a:rPr lang="ko-KR" altLang="en-US" dirty="0"/>
              <a:t>를 읽어주는 기능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703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810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2255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1266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1908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906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1549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7214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회전할 때의 </a:t>
            </a:r>
            <a:r>
              <a:rPr lang="en-US" altLang="ko-KR" dirty="0"/>
              <a:t>activity </a:t>
            </a:r>
            <a:r>
              <a:rPr lang="ko-KR" altLang="en-US" dirty="0"/>
              <a:t>로그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57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114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113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… : </a:t>
            </a:r>
            <a:r>
              <a:rPr lang="ko-KR" altLang="en-US" dirty="0"/>
              <a:t>가변 인자를 의미 </a:t>
            </a:r>
            <a:r>
              <a:rPr lang="en-US" altLang="ko-KR" dirty="0"/>
              <a:t>(method</a:t>
            </a:r>
            <a:r>
              <a:rPr lang="ko-KR" altLang="en-US" dirty="0"/>
              <a:t>를 호출할 때</a:t>
            </a:r>
            <a:r>
              <a:rPr lang="en-US" altLang="ko-KR" dirty="0"/>
              <a:t>, </a:t>
            </a:r>
            <a:r>
              <a:rPr lang="ko-KR" altLang="en-US" dirty="0"/>
              <a:t>인자의 개수를 유연하게 전달할 수 있음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 &gt; </a:t>
            </a:r>
            <a:r>
              <a:rPr lang="ko-KR" altLang="en-US" dirty="0"/>
              <a:t>내부적으로는 전달된 인자들이 배열로 처리됨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043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83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Goldfish </a:t>
            </a:r>
            <a:r>
              <a:rPr lang="ko-KR" altLang="en-US" dirty="0"/>
              <a:t>센서는 실제 하드웨어 센서와 동일하게 동작하지 않지만</a:t>
            </a:r>
            <a:r>
              <a:rPr lang="en-US" altLang="ko-KR" dirty="0"/>
              <a:t>, </a:t>
            </a:r>
            <a:r>
              <a:rPr lang="ko-KR" altLang="en-US" dirty="0"/>
              <a:t>개발 및 테스트 목적으로 센서 데이터를 </a:t>
            </a:r>
            <a:r>
              <a:rPr lang="ko-KR" altLang="en-US" dirty="0" err="1"/>
              <a:t>에뮬레이션한다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498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727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137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900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AAC91-3F2E-4F2A-DFED-27CEFEEBC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B14CCA-91DE-878F-82B1-EE7ED074A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D66F75-2B3E-B86B-5A67-0A92881B4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55ABE5-8F14-AE8C-80B8-121677D28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D25BBE-8988-D9F8-9780-CA1D7544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963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E39031-9E76-7AD7-D041-9338E3C9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1406FC-F42A-80AF-2467-D1044A285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6DB012-F37D-6F5B-88F2-5956D4CC0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1F4CC8-AB44-A7B6-580A-FDD4C72E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22FE30-331B-7A1B-BB95-FA989923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27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6A0071-2120-C695-ED07-AA33BED9FA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59F71-A765-8DD5-C48C-F81266673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00F72E-2569-3BFF-7CBC-09BBAF096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56D09-E5B2-FEFB-ACC6-1A6E2AEF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617E63-26F2-C316-3492-11C3D3D1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75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F7AB74-6229-D47B-3E86-135B1838D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6C0AF8-F163-7CF6-6598-A0192E917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0008C8-DB47-974D-95C4-F8FD3CECC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0A2176-8DAA-CFE4-B959-6986C9BD7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9B32E9-3376-2EF3-5536-AF1DDB28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140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0FCCE-1B72-6E5B-55AF-839B8D7E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6D0907-D1F8-8ED9-7573-A3E10A879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4F8773-0CB7-B6BC-4A5F-6381762A9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8A3C57-41CA-7F0E-C28F-BC75BAB6F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386E76-B834-6F3E-54DB-F3FC47EDF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700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1D1AA-EFB3-15D1-1DFF-B7F9E3DAB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2C14F7-BE69-9673-DA64-38A6178EC8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63C1FA-978D-9206-3379-7410FBE25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F420E0-5671-2BE4-6666-C8A794CD9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F9EAF4-1FBF-8871-BA04-DB66722C9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B644CD-DEC4-F041-1ABE-1661417BE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67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5CDD4-A787-D810-73BE-E2DED3D11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AB2554-E9C3-D906-3371-B971AD05D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635B9-E343-30CE-9897-08D83A7C8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2D120E-AD7E-71FE-A429-A53AF0C876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11B022E-2DEF-2259-FD41-1DFC0B5B75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6F6EB4-80A4-78F7-A84B-C249AA62B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C5298C-6486-0DB0-5E0F-04DF4365F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3C7E79-72D1-F3A3-0060-B8F43BD65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571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F3E09-1C98-0859-2575-2474A61F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0F1CDB-112D-30EB-A6F2-905770F52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5198D6-9CF4-031F-B19A-159DB470F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553B86-3846-54E9-12BF-7419C31E6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343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AC8F8B-CE76-4E2A-6923-CC088C5D8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A80F60-765C-8720-2897-3AF662B3C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96D83E-2075-777A-10D1-319FF87D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767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1567E-41AD-2505-3D11-AA9367153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B270A-9EBB-10DF-4A03-DF8CC4AE6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732556-B7D5-6350-8543-4C4786E94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EF1D3E-CE19-9632-4E41-3451DDE1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E26B4C-297C-BE87-25F0-4CB1F60F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A2DC91-6BCA-5C06-9BD5-A021509E8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495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189A5-39C4-1774-BA4C-4CC97BEFB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5AD012-2A57-676C-9EA6-CD169245D5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DE8D06-9F93-465A-0238-F04780F4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1F3A59-0459-01E4-5D88-E4F76B07E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DC4889-D638-9088-B46D-E1B33F1B4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1AE454-1CB3-D4BB-57A8-A77ECB173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73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685B335-9F51-20E0-CB9C-274382EA4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874658-A805-AC83-791F-0E8E762AB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0C8854-C3F5-0938-D8AD-15AF659AF2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9A32DC-A486-42E1-880C-3BD8374EE90B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5C970A-9EC8-529A-ED08-720FEB961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1E4522-13EB-4777-86AE-27090815F7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518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recipes4dev.tistory.com/154" TargetMode="External"/><Relationship Id="rId3" Type="http://schemas.openxmlformats.org/officeDocument/2006/relationships/hyperlink" Target="https://itmining.tistory.com/6" TargetMode="External"/><Relationship Id="rId7" Type="http://schemas.openxmlformats.org/officeDocument/2006/relationships/hyperlink" Target="https://brunch.co.kr/@mystoryg/84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android.com/reference/android/hardware/Sensor.html#TYPE_MAGNETIC_FIELD" TargetMode="External"/><Relationship Id="rId5" Type="http://schemas.openxmlformats.org/officeDocument/2006/relationships/hyperlink" Target="https://subscription.packtpub.com/book/mobile/9781785285509/1/ch01lvl1sec10/components-of-the-sensor-framework" TargetMode="External"/><Relationship Id="rId4" Type="http://schemas.openxmlformats.org/officeDocument/2006/relationships/hyperlink" Target="https://velog.io/@sms8377/Android-AsyncTask-%EC%82%AC%EC%9A%A9%EB%B2%95" TargetMode="External"/><Relationship Id="rId9" Type="http://schemas.openxmlformats.org/officeDocument/2006/relationships/hyperlink" Target="https://kchanguk.tistory.com/2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3D6AA-020F-1588-DB34-A50661FE2E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Android </a:t>
            </a:r>
            <a:r>
              <a:rPr lang="ko-KR" altLang="en-US" dirty="0"/>
              <a:t>학습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48B6C0-B39A-3B14-C4AB-2F4C96F159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설진우 </a:t>
            </a:r>
            <a:r>
              <a:rPr lang="en-US" altLang="ko-KR" dirty="0"/>
              <a:t>(Felix)</a:t>
            </a:r>
          </a:p>
          <a:p>
            <a:r>
              <a:rPr lang="en-US" altLang="ko-KR" dirty="0"/>
              <a:t>Ch17 &amp; Ch18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515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9CC0B337-1228-800A-3E7F-DDD39732E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36" y="3232964"/>
            <a:ext cx="3489990" cy="347714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062C6E9-05DD-43D1-3387-86FC7AD83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8571" y="879224"/>
            <a:ext cx="2821562" cy="348491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8FBBB3C-96B6-6702-ABF6-0904F79355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53429"/>
          <a:stretch/>
        </p:blipFill>
        <p:spPr>
          <a:xfrm>
            <a:off x="9046200" y="848535"/>
            <a:ext cx="2764800" cy="22890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방향 센서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Ch17</a:t>
            </a:r>
            <a:endParaRPr lang="ko-KR" altLang="en-US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15B04E7-7328-CA6F-A8D4-520B2568B0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4068" y="3318718"/>
            <a:ext cx="4116932" cy="325213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2D7006D-B8F1-8E24-347C-37BE1AF1C857}"/>
              </a:ext>
            </a:extLst>
          </p:cNvPr>
          <p:cNvSpPr/>
          <p:nvPr/>
        </p:nvSpPr>
        <p:spPr>
          <a:xfrm>
            <a:off x="10341769" y="5901207"/>
            <a:ext cx="1254989" cy="9720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CD0663-3402-D21B-B817-D98142302C1C}"/>
              </a:ext>
            </a:extLst>
          </p:cNvPr>
          <p:cNvSpPr/>
          <p:nvPr/>
        </p:nvSpPr>
        <p:spPr>
          <a:xfrm>
            <a:off x="4664364" y="1071359"/>
            <a:ext cx="1517361" cy="8122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25930F-B961-9BA6-3CF9-85982B1ADB7C}"/>
              </a:ext>
            </a:extLst>
          </p:cNvPr>
          <p:cNvSpPr/>
          <p:nvPr/>
        </p:nvSpPr>
        <p:spPr>
          <a:xfrm>
            <a:off x="623888" y="4828008"/>
            <a:ext cx="2404394" cy="19251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75BE71-5237-D0F9-55F6-7BE88935DB38}"/>
              </a:ext>
            </a:extLst>
          </p:cNvPr>
          <p:cNvSpPr txBox="1"/>
          <p:nvPr/>
        </p:nvSpPr>
        <p:spPr>
          <a:xfrm>
            <a:off x="825500" y="1076359"/>
            <a:ext cx="3665175" cy="622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가속도계 및 자력계 데이터 복사</a:t>
            </a:r>
            <a:endParaRPr lang="en-US" altLang="ko-KR" sz="8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onSensorChange(</a:t>
            </a:r>
            <a:r>
              <a:rPr lang="ko-KR" altLang="en-US" sz="800" dirty="0"/>
              <a:t> </a:t>
            </a:r>
            <a:r>
              <a:rPr lang="en-US" altLang="ko-KR" sz="800" dirty="0"/>
              <a:t>)</a:t>
            </a:r>
            <a:r>
              <a:rPr lang="ko-KR" altLang="en-US" sz="800" dirty="0"/>
              <a:t> </a:t>
            </a:r>
            <a:r>
              <a:rPr lang="en-US" altLang="ko-KR" sz="800" dirty="0"/>
              <a:t>method</a:t>
            </a:r>
            <a:r>
              <a:rPr lang="ko-KR" altLang="en-US" sz="800" dirty="0"/>
              <a:t>가 호출될 때마다 </a:t>
            </a:r>
            <a:r>
              <a:rPr lang="en-US" altLang="ko-KR" sz="800" dirty="0" err="1"/>
              <a:t>event.values</a:t>
            </a:r>
            <a:r>
              <a:rPr lang="ko-KR" altLang="en-US" sz="800" dirty="0"/>
              <a:t>가 변경되므로 </a:t>
            </a:r>
            <a:r>
              <a:rPr lang="en-US" altLang="ko-KR" sz="800" dirty="0"/>
              <a:t>clone( ) method</a:t>
            </a:r>
            <a:r>
              <a:rPr lang="ko-KR" altLang="en-US" sz="800" dirty="0"/>
              <a:t>를 통해 </a:t>
            </a:r>
            <a:r>
              <a:rPr lang="en-US" altLang="ko-KR" sz="800" dirty="0"/>
              <a:t>Deep Copy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15B398-8671-B986-1964-7743C7BAFB07}"/>
              </a:ext>
            </a:extLst>
          </p:cNvPr>
          <p:cNvSpPr/>
          <p:nvPr/>
        </p:nvSpPr>
        <p:spPr>
          <a:xfrm>
            <a:off x="642938" y="5485464"/>
            <a:ext cx="3186112" cy="56702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6927A4-26D3-B264-01B3-D828F83C6452}"/>
              </a:ext>
            </a:extLst>
          </p:cNvPr>
          <p:cNvSpPr/>
          <p:nvPr/>
        </p:nvSpPr>
        <p:spPr>
          <a:xfrm>
            <a:off x="623888" y="6520661"/>
            <a:ext cx="1216818" cy="11673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5291BCE-050C-B2A6-573F-369986384590}"/>
              </a:ext>
            </a:extLst>
          </p:cNvPr>
          <p:cNvCxnSpPr>
            <a:cxnSpLocks/>
            <a:stCxn id="35" idx="3"/>
            <a:endCxn id="29" idx="1"/>
          </p:cNvCxnSpPr>
          <p:nvPr/>
        </p:nvCxnSpPr>
        <p:spPr>
          <a:xfrm flipV="1">
            <a:off x="6486524" y="1247083"/>
            <a:ext cx="2540796" cy="198588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A11DDA2-F9B6-F53C-D0B2-A9208E02E4BC}"/>
              </a:ext>
            </a:extLst>
          </p:cNvPr>
          <p:cNvSpPr/>
          <p:nvPr/>
        </p:nvSpPr>
        <p:spPr>
          <a:xfrm>
            <a:off x="9027320" y="1008265"/>
            <a:ext cx="921544" cy="47763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FCA1952-1286-45E4-8051-1D39BBCA2FC2}"/>
              </a:ext>
            </a:extLst>
          </p:cNvPr>
          <p:cNvSpPr/>
          <p:nvPr/>
        </p:nvSpPr>
        <p:spPr>
          <a:xfrm>
            <a:off x="4840576" y="1993063"/>
            <a:ext cx="2496055" cy="30722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47CA57-C2C3-DF07-228D-BFB38A115A71}"/>
              </a:ext>
            </a:extLst>
          </p:cNvPr>
          <p:cNvSpPr/>
          <p:nvPr/>
        </p:nvSpPr>
        <p:spPr>
          <a:xfrm>
            <a:off x="4840576" y="2300289"/>
            <a:ext cx="2496055" cy="30722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713D777-0460-E38C-D009-BE204E8ADD18}"/>
              </a:ext>
            </a:extLst>
          </p:cNvPr>
          <p:cNvSpPr/>
          <p:nvPr/>
        </p:nvSpPr>
        <p:spPr>
          <a:xfrm>
            <a:off x="4840576" y="2612324"/>
            <a:ext cx="2496055" cy="10468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F108BCA-2F8B-2BE2-F853-B4EF745C9FBD}"/>
              </a:ext>
            </a:extLst>
          </p:cNvPr>
          <p:cNvSpPr/>
          <p:nvPr/>
        </p:nvSpPr>
        <p:spPr>
          <a:xfrm>
            <a:off x="4840575" y="2820233"/>
            <a:ext cx="1645949" cy="82546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987C210-3514-364B-5F64-97E41DE09E1F}"/>
              </a:ext>
            </a:extLst>
          </p:cNvPr>
          <p:cNvSpPr/>
          <p:nvPr/>
        </p:nvSpPr>
        <p:spPr>
          <a:xfrm>
            <a:off x="10341769" y="6115365"/>
            <a:ext cx="1254989" cy="9720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0D04B81-5DB7-A891-84AA-3B4E29027D20}"/>
              </a:ext>
            </a:extLst>
          </p:cNvPr>
          <p:cNvCxnSpPr>
            <a:cxnSpLocks/>
            <a:stCxn id="10" idx="3"/>
            <a:endCxn id="6" idx="1"/>
          </p:cNvCxnSpPr>
          <p:nvPr/>
        </p:nvCxnSpPr>
        <p:spPr>
          <a:xfrm>
            <a:off x="4490675" y="1387631"/>
            <a:ext cx="173689" cy="898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F448DB9-C11C-C04F-C207-DF9DC4D667EC}"/>
              </a:ext>
            </a:extLst>
          </p:cNvPr>
          <p:cNvSpPr txBox="1"/>
          <p:nvPr/>
        </p:nvSpPr>
        <p:spPr>
          <a:xfrm>
            <a:off x="825500" y="1769457"/>
            <a:ext cx="3665175" cy="437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회전 행렬 가져오기</a:t>
            </a:r>
            <a:endParaRPr lang="en-US" altLang="ko-KR" sz="8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가속도계 및 자력계 데이터를 실제 방향으로 변환하는 회전 행렬 생성</a:t>
            </a:r>
            <a:endParaRPr lang="en-US" altLang="ko-KR" sz="800" dirty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9F59AF0-44E4-3535-F637-7811EB288ACF}"/>
              </a:ext>
            </a:extLst>
          </p:cNvPr>
          <p:cNvCxnSpPr>
            <a:cxnSpLocks/>
            <a:stCxn id="45" idx="3"/>
            <a:endCxn id="32" idx="1"/>
          </p:cNvCxnSpPr>
          <p:nvPr/>
        </p:nvCxnSpPr>
        <p:spPr>
          <a:xfrm>
            <a:off x="4490675" y="1988396"/>
            <a:ext cx="349901" cy="1582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8F30806-EFDC-FAC2-D135-7FECCD5C8824}"/>
              </a:ext>
            </a:extLst>
          </p:cNvPr>
          <p:cNvSpPr txBox="1"/>
          <p:nvPr/>
        </p:nvSpPr>
        <p:spPr>
          <a:xfrm>
            <a:off x="825499" y="2313401"/>
            <a:ext cx="3665175" cy="437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방향 좌표계 변환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스마트폰 화면 기준의 좌표계를 지구 좌표계로 변환 </a:t>
            </a:r>
            <a:r>
              <a:rPr lang="en-US" altLang="ko-KR" sz="800" dirty="0"/>
              <a:t>(Y – Z </a:t>
            </a:r>
            <a:r>
              <a:rPr lang="ko-KR" altLang="en-US" sz="800" dirty="0"/>
              <a:t>축 변환</a:t>
            </a:r>
            <a:r>
              <a:rPr lang="en-US" altLang="ko-KR" sz="800" dirty="0"/>
              <a:t>)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6416889-5FC5-E5D9-C118-FB2B5723113F}"/>
              </a:ext>
            </a:extLst>
          </p:cNvPr>
          <p:cNvCxnSpPr>
            <a:cxnSpLocks/>
            <a:stCxn id="47" idx="3"/>
            <a:endCxn id="33" idx="1"/>
          </p:cNvCxnSpPr>
          <p:nvPr/>
        </p:nvCxnSpPr>
        <p:spPr>
          <a:xfrm flipV="1">
            <a:off x="4490674" y="2453902"/>
            <a:ext cx="349902" cy="784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7B8B0CF7-6F83-91FE-688A-6F9767A98B68}"/>
              </a:ext>
            </a:extLst>
          </p:cNvPr>
          <p:cNvSpPr txBox="1"/>
          <p:nvPr/>
        </p:nvSpPr>
        <p:spPr>
          <a:xfrm>
            <a:off x="3190875" y="2799498"/>
            <a:ext cx="1299799" cy="2532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values: </a:t>
            </a:r>
            <a:r>
              <a:rPr lang="ko-KR" altLang="en-US" sz="800" b="1" dirty="0"/>
              <a:t>방향 데이터</a:t>
            </a: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935933E-CC44-69A0-3F0E-8ECB5FC4A14C}"/>
              </a:ext>
            </a:extLst>
          </p:cNvPr>
          <p:cNvCxnSpPr>
            <a:cxnSpLocks/>
            <a:stCxn id="56" idx="3"/>
            <a:endCxn id="34" idx="1"/>
          </p:cNvCxnSpPr>
          <p:nvPr/>
        </p:nvCxnSpPr>
        <p:spPr>
          <a:xfrm flipV="1">
            <a:off x="4490674" y="2664665"/>
            <a:ext cx="349902" cy="2614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390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Dice Shaker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Ch17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720F66-BE78-FF87-BE27-0FE6ED84E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50" y="958851"/>
            <a:ext cx="3678332" cy="3937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FEEB89-C298-86B5-07E6-88CB1EA3CB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8427" y="963342"/>
            <a:ext cx="3416173" cy="227419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2E0EEE8-1CC9-01BB-3636-CD78189C1AEB}"/>
              </a:ext>
            </a:extLst>
          </p:cNvPr>
          <p:cNvSpPr/>
          <p:nvPr/>
        </p:nvSpPr>
        <p:spPr>
          <a:xfrm>
            <a:off x="4318796" y="1401533"/>
            <a:ext cx="2613838" cy="106834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50378C-5F11-853F-0D37-A5D3285DFF6F}"/>
              </a:ext>
            </a:extLst>
          </p:cNvPr>
          <p:cNvSpPr txBox="1"/>
          <p:nvPr/>
        </p:nvSpPr>
        <p:spPr>
          <a:xfrm>
            <a:off x="4318796" y="3316399"/>
            <a:ext cx="3275804" cy="437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/>
              <a:t>가속도계의 </a:t>
            </a:r>
            <a:r>
              <a:rPr lang="en-US" altLang="ko-KR" sz="800" dirty="0"/>
              <a:t>X, Y, Z </a:t>
            </a:r>
            <a:r>
              <a:rPr lang="ko-KR" altLang="en-US" sz="800" dirty="0"/>
              <a:t>좌표 각각의 가속도 제곱의 합이 </a:t>
            </a:r>
            <a:r>
              <a:rPr lang="en-US" altLang="ko-KR" sz="800" dirty="0"/>
              <a:t>5 </a:t>
            </a:r>
            <a:r>
              <a:rPr lang="ko-KR" altLang="en-US" sz="800" dirty="0"/>
              <a:t>초과인 경우</a:t>
            </a:r>
            <a:r>
              <a:rPr lang="en-US" altLang="ko-KR" sz="800" dirty="0"/>
              <a:t>, random</a:t>
            </a:r>
            <a:r>
              <a:rPr lang="ko-KR" altLang="en-US" sz="800" dirty="0"/>
              <a:t>으로 숫자를 변경</a:t>
            </a:r>
            <a:endParaRPr lang="en-US" altLang="ko-KR" sz="800" dirty="0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AE403378-C9EE-5344-38D3-DA984E4F83A9}"/>
              </a:ext>
            </a:extLst>
          </p:cNvPr>
          <p:cNvCxnSpPr>
            <a:cxnSpLocks/>
            <a:stCxn id="2" idx="1"/>
            <a:endCxn id="3" idx="1"/>
          </p:cNvCxnSpPr>
          <p:nvPr/>
        </p:nvCxnSpPr>
        <p:spPr>
          <a:xfrm rot="10800000" flipV="1">
            <a:off x="4318796" y="1935704"/>
            <a:ext cx="12700" cy="1599634"/>
          </a:xfrm>
          <a:prstGeom prst="bentConnector3">
            <a:avLst>
              <a:gd name="adj1" fmla="val 1800000"/>
            </a:avLst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C20B3D86-FCB1-8CB7-2235-F8FA1A5A572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950"/>
          <a:stretch/>
        </p:blipFill>
        <p:spPr>
          <a:xfrm>
            <a:off x="7873205" y="958851"/>
            <a:ext cx="2261395" cy="23840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5D6D21F-627C-19C2-F8AB-D26B0B96A20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970"/>
          <a:stretch/>
        </p:blipFill>
        <p:spPr>
          <a:xfrm>
            <a:off x="7873205" y="3686630"/>
            <a:ext cx="2261395" cy="2418442"/>
          </a:xfrm>
          <a:prstGeom prst="rect">
            <a:avLst/>
          </a:prstGeom>
        </p:spPr>
      </p:pic>
      <p:pic>
        <p:nvPicPr>
          <p:cNvPr id="18" name="Screen_recording_20240619_012404">
            <a:hlinkClick r:id="" action="ppaction://media"/>
            <a:extLst>
              <a:ext uri="{FF2B5EF4-FFF2-40B4-BE49-F238E27FC236}">
                <a16:creationId xmlns:a16="http://schemas.microsoft.com/office/drawing/2014/main" id="{5F4E341F-979A-C44E-527F-9FD913A618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452100" y="816349"/>
            <a:ext cx="1358899" cy="241582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A4ED58D-6860-550E-C4C3-B554AF8E182D}"/>
              </a:ext>
            </a:extLst>
          </p:cNvPr>
          <p:cNvSpPr/>
          <p:nvPr/>
        </p:nvSpPr>
        <p:spPr>
          <a:xfrm>
            <a:off x="9048749" y="2841213"/>
            <a:ext cx="979509" cy="8772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A8EFF5A-816F-EA86-A75B-CF4092B46F29}"/>
              </a:ext>
            </a:extLst>
          </p:cNvPr>
          <p:cNvSpPr/>
          <p:nvPr/>
        </p:nvSpPr>
        <p:spPr>
          <a:xfrm>
            <a:off x="9048749" y="5591728"/>
            <a:ext cx="979509" cy="8772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DE891E-16C6-E2B4-EC8A-706847F12E59}"/>
              </a:ext>
            </a:extLst>
          </p:cNvPr>
          <p:cNvSpPr txBox="1"/>
          <p:nvPr/>
        </p:nvSpPr>
        <p:spPr>
          <a:xfrm>
            <a:off x="7873205" y="3433419"/>
            <a:ext cx="1175544" cy="2532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/>
              <a:t>정면으로 든 상태</a:t>
            </a:r>
            <a:endParaRPr lang="en-US" altLang="ko-KR" sz="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A7A4C9-B911-3669-1DBB-651B320B91B5}"/>
              </a:ext>
            </a:extLst>
          </p:cNvPr>
          <p:cNvSpPr txBox="1"/>
          <p:nvPr/>
        </p:nvSpPr>
        <p:spPr>
          <a:xfrm>
            <a:off x="7873205" y="705640"/>
            <a:ext cx="1175544" cy="2532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/>
              <a:t>기울여서 든 상태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389864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원통형 5">
            <a:extLst>
              <a:ext uri="{FF2B5EF4-FFF2-40B4-BE49-F238E27FC236}">
                <a16:creationId xmlns:a16="http://schemas.microsoft.com/office/drawing/2014/main" id="{C740F47D-CD9E-8087-0F3B-7ABC445236FA}"/>
              </a:ext>
            </a:extLst>
          </p:cNvPr>
          <p:cNvSpPr/>
          <p:nvPr/>
        </p:nvSpPr>
        <p:spPr>
          <a:xfrm>
            <a:off x="2990850" y="4625486"/>
            <a:ext cx="990600" cy="400119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cartItems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모바일 </a:t>
            </a:r>
            <a:r>
              <a:rPr lang="ko-KR" altLang="en-US" sz="1500" dirty="0" err="1"/>
              <a:t>쇼핑앱</a:t>
            </a:r>
            <a:r>
              <a:rPr lang="ko-KR" altLang="en-US" sz="1500" dirty="0"/>
              <a:t> 제작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Ch18</a:t>
            </a: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142BBE-9361-AF56-EE71-10688A15FC38}"/>
              </a:ext>
            </a:extLst>
          </p:cNvPr>
          <p:cNvSpPr txBox="1"/>
          <p:nvPr/>
        </p:nvSpPr>
        <p:spPr>
          <a:xfrm>
            <a:off x="311150" y="927082"/>
            <a:ext cx="8051800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기능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/>
              <a:t>로그인</a:t>
            </a:r>
            <a:r>
              <a:rPr lang="en-US" altLang="ko-KR" sz="1000" b="1" dirty="0"/>
              <a:t>: </a:t>
            </a:r>
            <a:r>
              <a:rPr lang="ko-KR" altLang="en-US" sz="1000" dirty="0"/>
              <a:t>사용자는 쇼핑앱에서 로그인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/>
              <a:t>제품 목록 및 상세 정보</a:t>
            </a:r>
            <a:r>
              <a:rPr lang="en-US" altLang="ko-KR" sz="1000" b="1" dirty="0"/>
              <a:t>: </a:t>
            </a:r>
            <a:r>
              <a:rPr lang="ko-KR" altLang="en-US" sz="1000" dirty="0"/>
              <a:t>사용자는 제품 목록을 볼 수 있으며</a:t>
            </a:r>
            <a:r>
              <a:rPr lang="en-US" altLang="ko-KR" sz="1000" dirty="0"/>
              <a:t>, </a:t>
            </a:r>
            <a:r>
              <a:rPr lang="ko-KR" altLang="en-US" sz="1000" dirty="0"/>
              <a:t>각 제품에 대한 상세 정보를 확인 </a:t>
            </a:r>
            <a:r>
              <a:rPr lang="en-US" altLang="ko-KR" sz="1000" dirty="0"/>
              <a:t>(</a:t>
            </a:r>
            <a:r>
              <a:rPr lang="ko-KR" altLang="en-US" sz="1000" dirty="0"/>
              <a:t>가격</a:t>
            </a:r>
            <a:r>
              <a:rPr lang="en-US" altLang="ko-KR" sz="1000" dirty="0"/>
              <a:t>, </a:t>
            </a:r>
            <a:r>
              <a:rPr lang="ko-KR" altLang="en-US" sz="1000" dirty="0"/>
              <a:t>설명</a:t>
            </a:r>
            <a:r>
              <a:rPr lang="en-US" altLang="ko-KR" sz="1000" dirty="0"/>
              <a:t>, </a:t>
            </a:r>
            <a:r>
              <a:rPr lang="ko-KR" altLang="en-US" sz="1000" dirty="0"/>
              <a:t>사진 등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/>
              <a:t>장바구니</a:t>
            </a:r>
            <a:r>
              <a:rPr lang="en-US" altLang="ko-KR" sz="1000" b="1" dirty="0"/>
              <a:t>: </a:t>
            </a:r>
            <a:r>
              <a:rPr lang="ko-KR" altLang="en-US" sz="1000" dirty="0"/>
              <a:t>사용자가 원하는 제품을 장바구니에 추가하고 관리</a:t>
            </a:r>
            <a:endParaRPr lang="en-US" altLang="ko-KR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4F662A-29AB-19D0-6992-53DAA3222B2B}"/>
              </a:ext>
            </a:extLst>
          </p:cNvPr>
          <p:cNvSpPr txBox="1"/>
          <p:nvPr/>
        </p:nvSpPr>
        <p:spPr>
          <a:xfrm>
            <a:off x="311150" y="2483753"/>
            <a:ext cx="5575300" cy="1309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전체적인 </a:t>
            </a:r>
            <a:r>
              <a:rPr lang="en-US" altLang="ko-KR" sz="1200" dirty="0"/>
              <a:t>Activity </a:t>
            </a:r>
            <a:r>
              <a:rPr lang="ko-KR" altLang="en-US" sz="1200" dirty="0"/>
              <a:t>구조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전역변수인 </a:t>
            </a:r>
            <a:r>
              <a:rPr lang="en-US" altLang="ko-KR" sz="1000" dirty="0"/>
              <a:t>products, cartItems</a:t>
            </a:r>
            <a:r>
              <a:rPr lang="ko-KR" altLang="en-US" sz="1000" dirty="0"/>
              <a:t>를 공유하는 </a:t>
            </a:r>
            <a:r>
              <a:rPr lang="en-US" altLang="ko-KR" sz="1000" dirty="0"/>
              <a:t>4</a:t>
            </a:r>
            <a:r>
              <a:rPr lang="ko-KR" altLang="en-US" sz="1000" dirty="0"/>
              <a:t>개의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로 구성</a:t>
            </a:r>
            <a:br>
              <a:rPr lang="en-US" altLang="ko-KR" sz="1000" dirty="0"/>
            </a:br>
            <a:r>
              <a:rPr lang="en-US" altLang="ko-KR" sz="1000" dirty="0"/>
              <a:t>products: </a:t>
            </a:r>
            <a:r>
              <a:rPr lang="ko-KR" altLang="en-US" sz="1000" dirty="0"/>
              <a:t>전체 제품들이 저장된 </a:t>
            </a:r>
            <a:r>
              <a:rPr lang="en-US" altLang="ko-KR" sz="1000" dirty="0"/>
              <a:t>ArrayList</a:t>
            </a:r>
            <a:br>
              <a:rPr lang="en-US" altLang="ko-KR" sz="1000" dirty="0"/>
            </a:br>
            <a:r>
              <a:rPr lang="en-US" altLang="ko-KR" sz="1000" dirty="0"/>
              <a:t>cartItems: </a:t>
            </a:r>
            <a:r>
              <a:rPr lang="ko-KR" altLang="en-US" sz="1000" dirty="0"/>
              <a:t>장바구니에 저장된 제품들이 저장된 </a:t>
            </a:r>
            <a:r>
              <a:rPr lang="en-US" altLang="ko-KR" sz="1000" dirty="0"/>
              <a:t>ArrayList</a:t>
            </a:r>
            <a:br>
              <a:rPr lang="en-US" altLang="ko-KR" sz="1200" dirty="0"/>
            </a:br>
            <a:endParaRPr lang="en-US" altLang="ko-KR" sz="1000" dirty="0"/>
          </a:p>
        </p:txBody>
      </p:sp>
      <p:sp>
        <p:nvSpPr>
          <p:cNvPr id="4" name="원통형 3">
            <a:extLst>
              <a:ext uri="{FF2B5EF4-FFF2-40B4-BE49-F238E27FC236}">
                <a16:creationId xmlns:a16="http://schemas.microsoft.com/office/drawing/2014/main" id="{D6863832-2288-2FAF-2295-26AC12295D40}"/>
              </a:ext>
            </a:extLst>
          </p:cNvPr>
          <p:cNvSpPr/>
          <p:nvPr/>
        </p:nvSpPr>
        <p:spPr>
          <a:xfrm>
            <a:off x="2990850" y="4257297"/>
            <a:ext cx="990600" cy="400119"/>
          </a:xfrm>
          <a:prstGeom prst="can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products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" name="구름 7">
            <a:extLst>
              <a:ext uri="{FF2B5EF4-FFF2-40B4-BE49-F238E27FC236}">
                <a16:creationId xmlns:a16="http://schemas.microsoft.com/office/drawing/2014/main" id="{532A0C3F-8ED6-496C-39D0-05A2C87BC21E}"/>
              </a:ext>
            </a:extLst>
          </p:cNvPr>
          <p:cNvSpPr/>
          <p:nvPr/>
        </p:nvSpPr>
        <p:spPr>
          <a:xfrm>
            <a:off x="471488" y="3722299"/>
            <a:ext cx="1587500" cy="735057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LoginActivity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en-US" altLang="ko-KR" sz="800" dirty="0">
                <a:solidFill>
                  <a:schemeClr val="tx1"/>
                </a:solidFill>
              </a:rPr>
              <a:t>(</a:t>
            </a:r>
            <a:r>
              <a:rPr lang="ko-KR" altLang="en-US" sz="800" dirty="0">
                <a:solidFill>
                  <a:schemeClr val="tx1"/>
                </a:solidFill>
              </a:rPr>
              <a:t>로그인 화면</a:t>
            </a:r>
            <a:r>
              <a:rPr lang="en-US" altLang="ko-KR" sz="800" dirty="0">
                <a:solidFill>
                  <a:schemeClr val="tx1"/>
                </a:solidFill>
              </a:rPr>
              <a:t>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F57F19D-0B1D-E915-FA19-1EAFFFD18204}"/>
              </a:ext>
            </a:extLst>
          </p:cNvPr>
          <p:cNvSpPr/>
          <p:nvPr/>
        </p:nvSpPr>
        <p:spPr>
          <a:xfrm>
            <a:off x="2714625" y="3860800"/>
            <a:ext cx="1543050" cy="12711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구름 11">
            <a:extLst>
              <a:ext uri="{FF2B5EF4-FFF2-40B4-BE49-F238E27FC236}">
                <a16:creationId xmlns:a16="http://schemas.microsoft.com/office/drawing/2014/main" id="{B814D082-373D-0D52-FA27-B95C29A7A316}"/>
              </a:ext>
            </a:extLst>
          </p:cNvPr>
          <p:cNvSpPr/>
          <p:nvPr/>
        </p:nvSpPr>
        <p:spPr>
          <a:xfrm>
            <a:off x="471488" y="4764443"/>
            <a:ext cx="1763712" cy="735057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ProductDetail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en-US" altLang="ko-KR" sz="1000" dirty="0">
                <a:solidFill>
                  <a:schemeClr val="tx1"/>
                </a:solidFill>
              </a:rPr>
              <a:t>Activity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en-US" altLang="ko-KR" sz="800" dirty="0">
                <a:solidFill>
                  <a:schemeClr val="tx1"/>
                </a:solidFill>
              </a:rPr>
              <a:t>(</a:t>
            </a:r>
            <a:r>
              <a:rPr lang="ko-KR" altLang="en-US" sz="800" dirty="0">
                <a:solidFill>
                  <a:schemeClr val="tx1"/>
                </a:solidFill>
              </a:rPr>
              <a:t>제품 상세정보 화면</a:t>
            </a:r>
            <a:r>
              <a:rPr lang="en-US" altLang="ko-KR" sz="800" dirty="0">
                <a:solidFill>
                  <a:schemeClr val="tx1"/>
                </a:solidFill>
              </a:rPr>
              <a:t>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3" name="구름 12">
            <a:extLst>
              <a:ext uri="{FF2B5EF4-FFF2-40B4-BE49-F238E27FC236}">
                <a16:creationId xmlns:a16="http://schemas.microsoft.com/office/drawing/2014/main" id="{DC3DE6C9-55AF-01B2-BE90-3021A38A4175}"/>
              </a:ext>
            </a:extLst>
          </p:cNvPr>
          <p:cNvSpPr/>
          <p:nvPr/>
        </p:nvSpPr>
        <p:spPr>
          <a:xfrm>
            <a:off x="4813300" y="4666182"/>
            <a:ext cx="1587500" cy="735057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cartActivity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en-US" altLang="ko-KR" sz="800" dirty="0">
                <a:solidFill>
                  <a:schemeClr val="tx1"/>
                </a:solidFill>
              </a:rPr>
              <a:t>(</a:t>
            </a:r>
            <a:r>
              <a:rPr lang="ko-KR" altLang="en-US" sz="800" dirty="0">
                <a:solidFill>
                  <a:schemeClr val="tx1"/>
                </a:solidFill>
              </a:rPr>
              <a:t>장바구니 화면</a:t>
            </a:r>
            <a:r>
              <a:rPr lang="en-US" altLang="ko-KR" sz="800" dirty="0">
                <a:solidFill>
                  <a:schemeClr val="tx1"/>
                </a:solidFill>
              </a:rPr>
              <a:t>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" name="구름 13">
            <a:extLst>
              <a:ext uri="{FF2B5EF4-FFF2-40B4-BE49-F238E27FC236}">
                <a16:creationId xmlns:a16="http://schemas.microsoft.com/office/drawing/2014/main" id="{050BC3B7-F9E8-A2AA-C78D-09101DD132A2}"/>
              </a:ext>
            </a:extLst>
          </p:cNvPr>
          <p:cNvSpPr/>
          <p:nvPr/>
        </p:nvSpPr>
        <p:spPr>
          <a:xfrm>
            <a:off x="4737100" y="3670149"/>
            <a:ext cx="1587500" cy="735057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MainActivity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en-US" altLang="ko-KR" sz="800" dirty="0">
                <a:solidFill>
                  <a:schemeClr val="tx1"/>
                </a:solidFill>
              </a:rPr>
              <a:t>(</a:t>
            </a:r>
            <a:r>
              <a:rPr lang="ko-KR" altLang="en-US" sz="800" dirty="0">
                <a:solidFill>
                  <a:schemeClr val="tx1"/>
                </a:solidFill>
              </a:rPr>
              <a:t>메인 화면</a:t>
            </a:r>
            <a:r>
              <a:rPr lang="en-US" altLang="ko-KR" sz="800" dirty="0">
                <a:solidFill>
                  <a:schemeClr val="tx1"/>
                </a:solidFill>
              </a:rPr>
              <a:t>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B1A58A-D238-B785-110F-2FF3B83CA5D1}"/>
              </a:ext>
            </a:extLst>
          </p:cNvPr>
          <p:cNvSpPr txBox="1"/>
          <p:nvPr/>
        </p:nvSpPr>
        <p:spPr>
          <a:xfrm>
            <a:off x="2714625" y="3819991"/>
            <a:ext cx="1092200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static ArrayList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77B8186-8F8C-DFCD-D8A9-54577F0BDFC4}"/>
              </a:ext>
            </a:extLst>
          </p:cNvPr>
          <p:cNvCxnSpPr>
            <a:cxnSpLocks/>
            <a:stCxn id="8" idx="0"/>
            <a:endCxn id="9" idx="1"/>
          </p:cNvCxnSpPr>
          <p:nvPr/>
        </p:nvCxnSpPr>
        <p:spPr>
          <a:xfrm>
            <a:off x="2057665" y="4089828"/>
            <a:ext cx="656960" cy="406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832FA13-CD39-67CB-1A65-AC48B1D1F9EF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120900" y="4496386"/>
            <a:ext cx="593725" cy="39456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66981DE-8D97-0EC8-386B-A66D34031528}"/>
              </a:ext>
            </a:extLst>
          </p:cNvPr>
          <p:cNvCxnSpPr>
            <a:cxnSpLocks/>
            <a:stCxn id="14" idx="2"/>
            <a:endCxn id="9" idx="3"/>
          </p:cNvCxnSpPr>
          <p:nvPr/>
        </p:nvCxnSpPr>
        <p:spPr>
          <a:xfrm flipH="1">
            <a:off x="4257675" y="4037678"/>
            <a:ext cx="484349" cy="4587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1E5E6B4-6A86-8D53-349F-E1DFC5627CCF}"/>
              </a:ext>
            </a:extLst>
          </p:cNvPr>
          <p:cNvCxnSpPr>
            <a:cxnSpLocks/>
            <a:stCxn id="13" idx="2"/>
            <a:endCxn id="9" idx="3"/>
          </p:cNvCxnSpPr>
          <p:nvPr/>
        </p:nvCxnSpPr>
        <p:spPr>
          <a:xfrm flipH="1" flipV="1">
            <a:off x="4257675" y="4496386"/>
            <a:ext cx="560549" cy="5373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637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톰캣</a:t>
            </a:r>
            <a:r>
              <a:rPr lang="ko-KR" altLang="en-US" sz="1500" dirty="0"/>
              <a:t> 서버 사용 </a:t>
            </a:r>
            <a:r>
              <a:rPr lang="en-US" altLang="ko-KR" sz="1500" dirty="0"/>
              <a:t>(Apache Tomcat)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Ch18</a:t>
            </a: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142BBE-9361-AF56-EE71-10688A15FC38}"/>
              </a:ext>
            </a:extLst>
          </p:cNvPr>
          <p:cNvSpPr txBox="1"/>
          <p:nvPr/>
        </p:nvSpPr>
        <p:spPr>
          <a:xfrm>
            <a:off x="311150" y="927082"/>
            <a:ext cx="4398010" cy="167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계정 정보 관리를 위해 </a:t>
            </a:r>
            <a:r>
              <a:rPr lang="en-US" altLang="ko-KR" sz="1000" dirty="0"/>
              <a:t>Tomcat Server </a:t>
            </a:r>
            <a:r>
              <a:rPr lang="ko-KR" altLang="en-US" sz="1000" dirty="0"/>
              <a:t>사용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로그인 화면에서 사용</a:t>
            </a:r>
            <a:r>
              <a:rPr lang="en-US" altLang="ko-KR" sz="1000" dirty="0"/>
              <a:t>)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b="1" dirty="0"/>
              <a:t>Apache Tomcat </a:t>
            </a:r>
            <a:r>
              <a:rPr lang="ko-KR" altLang="en-US" sz="1000" b="1" dirty="0"/>
              <a:t>선정 이유</a:t>
            </a:r>
            <a:endParaRPr lang="en-US" altLang="ko-KR" sz="10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많은 사용자 수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무료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간단한 웹 서버가 내장되어 여러 테스트 가능</a:t>
            </a:r>
            <a:endParaRPr lang="en-US" altLang="ko-KR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BD125C-C663-9F04-759B-F50979B73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842" y="3074755"/>
            <a:ext cx="3502364" cy="23555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48C619C-EDD8-6E61-8689-048555126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843" y="1319086"/>
            <a:ext cx="4045498" cy="106538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C9D611-3EBD-A7B8-6E24-A30591B0C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78" y="2863183"/>
            <a:ext cx="5064862" cy="276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DC2688-4557-A5DF-CF1A-359AA9DAD6C0}"/>
              </a:ext>
            </a:extLst>
          </p:cNvPr>
          <p:cNvSpPr txBox="1"/>
          <p:nvPr/>
        </p:nvSpPr>
        <p:spPr>
          <a:xfrm>
            <a:off x="0" y="6506494"/>
            <a:ext cx="8051800" cy="351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WAS (Web Application Server): Web </a:t>
            </a:r>
            <a:r>
              <a:rPr lang="ko-KR" altLang="en-US" sz="600" dirty="0"/>
              <a:t>서버와 </a:t>
            </a:r>
            <a:r>
              <a:rPr lang="en-US" altLang="ko-KR" sz="600" dirty="0"/>
              <a:t>Web </a:t>
            </a:r>
            <a:r>
              <a:rPr lang="ko-KR" altLang="en-US" sz="600" dirty="0"/>
              <a:t>컨테이너의 결합으로 이루어진 </a:t>
            </a:r>
            <a:r>
              <a:rPr lang="en-US" altLang="ko-KR" sz="600" dirty="0"/>
              <a:t>SW</a:t>
            </a:r>
          </a:p>
          <a:p>
            <a:pPr>
              <a:lnSpc>
                <a:spcPct val="150000"/>
              </a:lnSpc>
            </a:pPr>
            <a:r>
              <a:rPr lang="en-US" altLang="ko-KR" sz="600" dirty="0"/>
              <a:t>JSP (Java Server Page): </a:t>
            </a:r>
            <a:r>
              <a:rPr lang="ko-KR" altLang="en-US" sz="600" dirty="0"/>
              <a:t>서버에서 실행하는 </a:t>
            </a:r>
            <a:r>
              <a:rPr lang="en-US" altLang="ko-KR" sz="600" dirty="0"/>
              <a:t>Java </a:t>
            </a:r>
            <a:r>
              <a:rPr lang="ko-KR" altLang="en-US" sz="600" dirty="0"/>
              <a:t>페이지</a:t>
            </a:r>
            <a:endParaRPr lang="en-US" altLang="ko-KR" sz="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550010-6A8B-8D37-2A16-D5E1C308E599}"/>
              </a:ext>
            </a:extLst>
          </p:cNvPr>
          <p:cNvSpPr txBox="1"/>
          <p:nvPr/>
        </p:nvSpPr>
        <p:spPr>
          <a:xfrm>
            <a:off x="5895842" y="911081"/>
            <a:ext cx="207975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Tomcat/Webapps/SHOP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03D077-11D1-AA87-7C53-46BCF744E99B}"/>
              </a:ext>
            </a:extLst>
          </p:cNvPr>
          <p:cNvSpPr txBox="1"/>
          <p:nvPr/>
        </p:nvSpPr>
        <p:spPr>
          <a:xfrm>
            <a:off x="5895842" y="1085955"/>
            <a:ext cx="313385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Webapps</a:t>
            </a:r>
            <a:r>
              <a:rPr lang="en-US" altLang="ko-KR" sz="800" dirty="0"/>
              <a:t>: Tomcat</a:t>
            </a:r>
            <a:r>
              <a:rPr lang="ko-KR" altLang="en-US" sz="800" dirty="0"/>
              <a:t>이 제공하는 </a:t>
            </a:r>
            <a:r>
              <a:rPr lang="en-US" altLang="ko-KR" sz="800" dirty="0"/>
              <a:t>Web application</a:t>
            </a:r>
            <a:r>
              <a:rPr lang="ko-KR" altLang="en-US" sz="800" dirty="0"/>
              <a:t>의 기본 위치</a:t>
            </a:r>
            <a:endParaRPr lang="en-US" altLang="ko-KR" sz="8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06B054-A5D4-3E2E-6770-EF621EBAF458}"/>
              </a:ext>
            </a:extLst>
          </p:cNvPr>
          <p:cNvSpPr/>
          <p:nvPr/>
        </p:nvSpPr>
        <p:spPr>
          <a:xfrm>
            <a:off x="6935719" y="2256708"/>
            <a:ext cx="3005621" cy="12775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035D7E8-5682-471A-22D8-FA95BAE470C1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7191375" y="2384466"/>
            <a:ext cx="455649" cy="6902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3AB37D-BA5A-C543-90D3-4A644F8445CA}"/>
              </a:ext>
            </a:extLst>
          </p:cNvPr>
          <p:cNvSpPr/>
          <p:nvPr/>
        </p:nvSpPr>
        <p:spPr>
          <a:xfrm>
            <a:off x="5895842" y="3074755"/>
            <a:ext cx="3502364" cy="235551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5F025A-AF96-004D-805E-B4A75DDA0AB1}"/>
              </a:ext>
            </a:extLst>
          </p:cNvPr>
          <p:cNvSpPr/>
          <p:nvPr/>
        </p:nvSpPr>
        <p:spPr>
          <a:xfrm>
            <a:off x="3511550" y="3429000"/>
            <a:ext cx="1411995" cy="594232"/>
          </a:xfrm>
          <a:prstGeom prst="rect">
            <a:avLst/>
          </a:prstGeom>
          <a:solidFill>
            <a:schemeClr val="tx1">
              <a:alpha val="50196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984C4F4-95CB-D2EE-C83F-91B1C738B4BB}"/>
              </a:ext>
            </a:extLst>
          </p:cNvPr>
          <p:cNvSpPr/>
          <p:nvPr/>
        </p:nvSpPr>
        <p:spPr>
          <a:xfrm>
            <a:off x="474878" y="3454400"/>
            <a:ext cx="2276967" cy="438150"/>
          </a:xfrm>
          <a:prstGeom prst="rect">
            <a:avLst/>
          </a:prstGeom>
          <a:solidFill>
            <a:schemeClr val="tx1">
              <a:alpha val="50196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A392D37-5B49-07C6-45EC-782C7C2CF0A4}"/>
              </a:ext>
            </a:extLst>
          </p:cNvPr>
          <p:cNvSpPr/>
          <p:nvPr/>
        </p:nvSpPr>
        <p:spPr>
          <a:xfrm>
            <a:off x="474879" y="3892550"/>
            <a:ext cx="1176122" cy="476250"/>
          </a:xfrm>
          <a:prstGeom prst="rect">
            <a:avLst/>
          </a:prstGeom>
          <a:solidFill>
            <a:schemeClr val="tx1">
              <a:alpha val="50196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9947A20-10A6-5681-5962-ADBA9B848D5E}"/>
              </a:ext>
            </a:extLst>
          </p:cNvPr>
          <p:cNvSpPr/>
          <p:nvPr/>
        </p:nvSpPr>
        <p:spPr>
          <a:xfrm>
            <a:off x="1651001" y="3892550"/>
            <a:ext cx="699293" cy="187325"/>
          </a:xfrm>
          <a:prstGeom prst="rect">
            <a:avLst/>
          </a:prstGeom>
          <a:solidFill>
            <a:schemeClr val="tx1">
              <a:alpha val="50196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6B6FA8FB-F5D2-FCDE-FDB5-EBCB85472B57}"/>
              </a:ext>
            </a:extLst>
          </p:cNvPr>
          <p:cNvSpPr/>
          <p:nvPr/>
        </p:nvSpPr>
        <p:spPr>
          <a:xfrm rot="5400000">
            <a:off x="2457405" y="3785437"/>
            <a:ext cx="187325" cy="401551"/>
          </a:xfrm>
          <a:prstGeom prst="rtTriangle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07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모바일 </a:t>
            </a:r>
            <a:r>
              <a:rPr lang="ko-KR" altLang="en-US" sz="1500" dirty="0" err="1"/>
              <a:t>쇼핑앱</a:t>
            </a:r>
            <a:r>
              <a:rPr lang="ko-KR" altLang="en-US" sz="1500" dirty="0"/>
              <a:t> 제작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Ch18</a:t>
            </a:r>
            <a:endParaRPr lang="ko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7F53A6-469F-D26C-8923-911FBD219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1528567"/>
            <a:ext cx="3599175" cy="9822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F7426C-28D8-3BAA-64BE-6E4903ECCCB2}"/>
              </a:ext>
            </a:extLst>
          </p:cNvPr>
          <p:cNvSpPr txBox="1"/>
          <p:nvPr/>
        </p:nvSpPr>
        <p:spPr>
          <a:xfrm>
            <a:off x="311150" y="1275356"/>
            <a:ext cx="2832100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/res/xml/network_security_config.xml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3925D4-0925-0D0D-6FF8-687F3C519E18}"/>
              </a:ext>
            </a:extLst>
          </p:cNvPr>
          <p:cNvSpPr txBox="1"/>
          <p:nvPr/>
        </p:nvSpPr>
        <p:spPr>
          <a:xfrm>
            <a:off x="4108986" y="1275356"/>
            <a:ext cx="2832100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AndroidManifest.xml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7917E15-2B9C-5A4B-29CB-928FAC1DB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736" y="1528567"/>
            <a:ext cx="4080539" cy="474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48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Ch18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DD139C-6EC8-27AA-49F0-6ABBA04D7935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로그인 화면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8CFA547-AB43-2CDE-363F-FE7F0D6D9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0038" y="1066996"/>
            <a:ext cx="1832262" cy="32573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CE2E31E-995B-9834-456A-DDC006144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901" y="2953142"/>
            <a:ext cx="2993229" cy="36129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B2E0BDD-EFC1-1C5F-A13B-255660D694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5322" y="1066996"/>
            <a:ext cx="3705618" cy="54991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EAEEBE4-97A9-0609-2AEC-B604F1FBE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901" y="1066996"/>
            <a:ext cx="2482037" cy="1669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CC62AA-AAE2-A6F4-4DB0-CFDE50EC21E4}"/>
              </a:ext>
            </a:extLst>
          </p:cNvPr>
          <p:cNvSpPr txBox="1"/>
          <p:nvPr/>
        </p:nvSpPr>
        <p:spPr>
          <a:xfrm>
            <a:off x="1119140" y="2718109"/>
            <a:ext cx="1092200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LoginActivity.java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D1D610-6EC7-252A-CAAC-EA363216BA81}"/>
              </a:ext>
            </a:extLst>
          </p:cNvPr>
          <p:cNvCxnSpPr>
            <a:cxnSpLocks/>
          </p:cNvCxnSpPr>
          <p:nvPr/>
        </p:nvCxnSpPr>
        <p:spPr>
          <a:xfrm>
            <a:off x="1682750" y="5815075"/>
            <a:ext cx="18772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0545131-91EE-0CD7-BC11-ADF5475FB4E2}"/>
              </a:ext>
            </a:extLst>
          </p:cNvPr>
          <p:cNvCxnSpPr>
            <a:cxnSpLocks/>
          </p:cNvCxnSpPr>
          <p:nvPr/>
        </p:nvCxnSpPr>
        <p:spPr>
          <a:xfrm>
            <a:off x="1801813" y="6191314"/>
            <a:ext cx="15271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8C9C72-C3F5-2270-CB8A-54A8BB6F49BC}"/>
              </a:ext>
            </a:extLst>
          </p:cNvPr>
          <p:cNvSpPr/>
          <p:nvPr/>
        </p:nvSpPr>
        <p:spPr>
          <a:xfrm>
            <a:off x="4373910" y="4757738"/>
            <a:ext cx="3577030" cy="171926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505B6A-C626-400B-9FC9-CE419C5601A3}"/>
              </a:ext>
            </a:extLst>
          </p:cNvPr>
          <p:cNvSpPr txBox="1"/>
          <p:nvPr/>
        </p:nvSpPr>
        <p:spPr>
          <a:xfrm>
            <a:off x="1119140" y="834557"/>
            <a:ext cx="220984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Tomcat/Webapps/SHOP/login.jsp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AD1C95A-657C-AED2-95C2-9067342CB63F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328988" y="5617369"/>
            <a:ext cx="1044922" cy="52863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1751037-855A-9256-6D42-69288DF04FA9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3559969" y="2867818"/>
            <a:ext cx="813941" cy="29019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C3DF8DB-F797-2AE4-E931-611F9B3CCB69}"/>
              </a:ext>
            </a:extLst>
          </p:cNvPr>
          <p:cNvSpPr txBox="1"/>
          <p:nvPr/>
        </p:nvSpPr>
        <p:spPr>
          <a:xfrm>
            <a:off x="8087132" y="4750682"/>
            <a:ext cx="4104868" cy="622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로그인 결과에 따른 처리 수행</a:t>
            </a:r>
            <a:endParaRPr lang="en-US" altLang="ko-KR" sz="8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로그인 성공</a:t>
            </a:r>
            <a:r>
              <a:rPr lang="en-US" altLang="ko-KR" sz="800" dirty="0"/>
              <a:t>: SharedPreferences</a:t>
            </a:r>
            <a:r>
              <a:rPr lang="ko-KR" altLang="en-US" sz="800" dirty="0"/>
              <a:t>에 사용자 </a:t>
            </a:r>
            <a:r>
              <a:rPr lang="en-US" altLang="ko-KR" sz="800" dirty="0"/>
              <a:t>ID </a:t>
            </a:r>
            <a:r>
              <a:rPr lang="ko-KR" altLang="en-US" sz="800" dirty="0"/>
              <a:t>정보를 저장하고 메인 화면으로 이동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로그인 실패</a:t>
            </a:r>
            <a:r>
              <a:rPr lang="en-US" altLang="ko-KR" sz="800" dirty="0"/>
              <a:t>: </a:t>
            </a:r>
            <a:r>
              <a:rPr lang="ko-KR" altLang="en-US" sz="800" dirty="0"/>
              <a:t>로그인 실패 </a:t>
            </a:r>
            <a:r>
              <a:rPr lang="en-US" altLang="ko-KR" sz="800" dirty="0"/>
              <a:t>Toast </a:t>
            </a:r>
            <a:r>
              <a:rPr lang="ko-KR" altLang="en-US" sz="800" dirty="0"/>
              <a:t>메시지 표시</a:t>
            </a:r>
            <a:endParaRPr lang="en-US" altLang="ko-KR" sz="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CE73DB-ABC9-E997-6117-435C0883D4D7}"/>
              </a:ext>
            </a:extLst>
          </p:cNvPr>
          <p:cNvSpPr txBox="1"/>
          <p:nvPr/>
        </p:nvSpPr>
        <p:spPr>
          <a:xfrm>
            <a:off x="7950941" y="1087768"/>
            <a:ext cx="2120160" cy="8072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로그인 정보 확인</a:t>
            </a:r>
            <a:endParaRPr lang="en-US" altLang="ko-KR" sz="8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Tomcat </a:t>
            </a:r>
            <a:r>
              <a:rPr lang="ko-KR" altLang="en-US" sz="800" dirty="0"/>
              <a:t>서버의 </a:t>
            </a:r>
            <a:r>
              <a:rPr lang="en-US" altLang="ko-KR" sz="800" dirty="0"/>
              <a:t>login.jsp URL</a:t>
            </a:r>
            <a:r>
              <a:rPr lang="ko-KR" altLang="en-US" sz="800" dirty="0"/>
              <a:t>과 연결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로그인 정보를 </a:t>
            </a:r>
            <a:r>
              <a:rPr lang="en-US" altLang="ko-KR" sz="800" dirty="0"/>
              <a:t>login.jsp</a:t>
            </a:r>
            <a:r>
              <a:rPr lang="ko-KR" altLang="en-US" sz="800" dirty="0"/>
              <a:t>에 전달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서버로부터 로그인 확인 결과 받기</a:t>
            </a:r>
            <a:endParaRPr lang="en-US" altLang="ko-KR" sz="800" b="1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A4F1914-5AF5-CB3C-8A6C-26ED994537C8}"/>
              </a:ext>
            </a:extLst>
          </p:cNvPr>
          <p:cNvCxnSpPr>
            <a:cxnSpLocks/>
          </p:cNvCxnSpPr>
          <p:nvPr/>
        </p:nvCxnSpPr>
        <p:spPr>
          <a:xfrm>
            <a:off x="7950940" y="4903673"/>
            <a:ext cx="13619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DFD2646-079D-155A-60E1-829761B8D885}"/>
              </a:ext>
            </a:extLst>
          </p:cNvPr>
          <p:cNvSpPr/>
          <p:nvPr/>
        </p:nvSpPr>
        <p:spPr>
          <a:xfrm>
            <a:off x="4373910" y="1066996"/>
            <a:ext cx="3577030" cy="360164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4FA1521-ACA5-07F0-15BE-FB9419C6069E}"/>
              </a:ext>
            </a:extLst>
          </p:cNvPr>
          <p:cNvSpPr/>
          <p:nvPr/>
        </p:nvSpPr>
        <p:spPr>
          <a:xfrm>
            <a:off x="4655408" y="1352547"/>
            <a:ext cx="2824892" cy="711089"/>
          </a:xfrm>
          <a:prstGeom prst="rect">
            <a:avLst/>
          </a:pr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A0FD6D1-E414-C3F7-AE0B-2D9DA149BBEB}"/>
              </a:ext>
            </a:extLst>
          </p:cNvPr>
          <p:cNvCxnSpPr>
            <a:cxnSpLocks/>
          </p:cNvCxnSpPr>
          <p:nvPr/>
        </p:nvCxnSpPr>
        <p:spPr>
          <a:xfrm flipH="1">
            <a:off x="3167063" y="1543050"/>
            <a:ext cx="1488345" cy="157163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AB8E99-BCA8-183F-E91D-33D7D382BD45}"/>
              </a:ext>
            </a:extLst>
          </p:cNvPr>
          <p:cNvSpPr/>
          <p:nvPr/>
        </p:nvSpPr>
        <p:spPr>
          <a:xfrm>
            <a:off x="1345962" y="1565670"/>
            <a:ext cx="1821101" cy="305993"/>
          </a:xfrm>
          <a:prstGeom prst="rect">
            <a:avLst/>
          </a:pr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86ED38E-2B5D-DA32-ED19-497840DD9CD8}"/>
              </a:ext>
            </a:extLst>
          </p:cNvPr>
          <p:cNvSpPr/>
          <p:nvPr/>
        </p:nvSpPr>
        <p:spPr>
          <a:xfrm>
            <a:off x="4655408" y="2167023"/>
            <a:ext cx="2824892" cy="1281028"/>
          </a:xfrm>
          <a:prstGeom prst="rect">
            <a:avLst/>
          </a:pr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E86A6DD-A9A5-5E9F-4072-269E1999798D}"/>
              </a:ext>
            </a:extLst>
          </p:cNvPr>
          <p:cNvCxnSpPr>
            <a:cxnSpLocks/>
          </p:cNvCxnSpPr>
          <p:nvPr/>
        </p:nvCxnSpPr>
        <p:spPr>
          <a:xfrm>
            <a:off x="2316031" y="2219387"/>
            <a:ext cx="143800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99BCB49-07EF-67CA-A296-B2681C1F5B07}"/>
              </a:ext>
            </a:extLst>
          </p:cNvPr>
          <p:cNvCxnSpPr>
            <a:cxnSpLocks/>
          </p:cNvCxnSpPr>
          <p:nvPr/>
        </p:nvCxnSpPr>
        <p:spPr>
          <a:xfrm>
            <a:off x="2316031" y="2512281"/>
            <a:ext cx="143800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4C5B3B8-AA0B-2C44-A472-DC8E73D3166D}"/>
              </a:ext>
            </a:extLst>
          </p:cNvPr>
          <p:cNvCxnSpPr>
            <a:cxnSpLocks/>
          </p:cNvCxnSpPr>
          <p:nvPr/>
        </p:nvCxnSpPr>
        <p:spPr>
          <a:xfrm>
            <a:off x="2450307" y="2219387"/>
            <a:ext cx="0" cy="29289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C91BA07-0732-C431-59F8-B4596140B1A5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455069" y="2359819"/>
            <a:ext cx="2200339" cy="447718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285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Ch18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FBC7A5-B221-2236-635B-1AFC78EC2250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메인 화면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9ECA016-6DBF-AB4F-B56D-136853493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959800"/>
            <a:ext cx="3170682" cy="55626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5FB8A56-01A1-BA2A-0FAF-E99FB249C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1019" y="959800"/>
            <a:ext cx="1417500" cy="25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744315-1D34-1E21-4EA5-D43F0E270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1839" y="959800"/>
            <a:ext cx="1417500" cy="252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54875BD-A9BB-B5D6-FDE4-7E35D61B41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3538" y="959800"/>
            <a:ext cx="1417500" cy="252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407CBB-F307-DBE2-1F2D-D48CDAFD1C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4322" y="959800"/>
            <a:ext cx="3549378" cy="55626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DA4D3F7-E0AC-6BC8-E3D7-4CDA4468C40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3053"/>
          <a:stretch/>
        </p:blipFill>
        <p:spPr>
          <a:xfrm>
            <a:off x="9388071" y="3798934"/>
            <a:ext cx="1598170" cy="204040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793382C-38AE-D4ED-F891-F4E78C0A15C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2508"/>
          <a:stretch/>
        </p:blipFill>
        <p:spPr>
          <a:xfrm>
            <a:off x="7601019" y="3802623"/>
            <a:ext cx="1598170" cy="283959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07B6D52-A3F2-0366-23D3-4E42034DEB12}"/>
              </a:ext>
            </a:extLst>
          </p:cNvPr>
          <p:cNvSpPr/>
          <p:nvPr/>
        </p:nvSpPr>
        <p:spPr>
          <a:xfrm>
            <a:off x="3844403" y="2733514"/>
            <a:ext cx="2961210" cy="135756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27DF03-CAD5-82EF-92A8-763A2605A3D3}"/>
              </a:ext>
            </a:extLst>
          </p:cNvPr>
          <p:cNvSpPr txBox="1"/>
          <p:nvPr/>
        </p:nvSpPr>
        <p:spPr>
          <a:xfrm>
            <a:off x="7601019" y="3545723"/>
            <a:ext cx="872291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RecyclerView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CB84B1-7C16-402F-AB4A-67E384C67206}"/>
              </a:ext>
            </a:extLst>
          </p:cNvPr>
          <p:cNvSpPr txBox="1"/>
          <p:nvPr/>
        </p:nvSpPr>
        <p:spPr>
          <a:xfrm>
            <a:off x="9388071" y="3545723"/>
            <a:ext cx="2094909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RecyclerView</a:t>
            </a:r>
            <a:r>
              <a:rPr lang="ko-KR" altLang="en-US" sz="800" dirty="0"/>
              <a:t>에 들어갈 각 요소의 </a:t>
            </a:r>
            <a:r>
              <a:rPr lang="en-US" altLang="ko-KR" sz="800" dirty="0"/>
              <a:t>Layout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8A6395-371F-4527-1778-84E48E4D9D86}"/>
              </a:ext>
            </a:extLst>
          </p:cNvPr>
          <p:cNvSpPr txBox="1"/>
          <p:nvPr/>
        </p:nvSpPr>
        <p:spPr>
          <a:xfrm>
            <a:off x="311150" y="727361"/>
            <a:ext cx="1092200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MainActivity.java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8BF0B3-0882-C05C-E6E2-BB63D469498C}"/>
              </a:ext>
            </a:extLst>
          </p:cNvPr>
          <p:cNvSpPr txBox="1"/>
          <p:nvPr/>
        </p:nvSpPr>
        <p:spPr>
          <a:xfrm>
            <a:off x="3684322" y="727361"/>
            <a:ext cx="135757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ProductAdapter.java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8314DB-ABD2-2B91-BC6C-0A62DB00C191}"/>
              </a:ext>
            </a:extLst>
          </p:cNvPr>
          <p:cNvSpPr/>
          <p:nvPr/>
        </p:nvSpPr>
        <p:spPr>
          <a:xfrm>
            <a:off x="447078" y="4420529"/>
            <a:ext cx="2869925" cy="200567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CCB1CB0-A228-30BE-08E4-FDAF7002C26D}"/>
              </a:ext>
            </a:extLst>
          </p:cNvPr>
          <p:cNvSpPr/>
          <p:nvPr/>
        </p:nvSpPr>
        <p:spPr>
          <a:xfrm>
            <a:off x="3838863" y="4410211"/>
            <a:ext cx="2447637" cy="201598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E6E520A-CC79-E445-91B7-B6896F2EBE5B}"/>
              </a:ext>
            </a:extLst>
          </p:cNvPr>
          <p:cNvSpPr/>
          <p:nvPr/>
        </p:nvSpPr>
        <p:spPr>
          <a:xfrm>
            <a:off x="3832610" y="1452745"/>
            <a:ext cx="3401089" cy="118457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0B7F44C-79F5-CE8D-55B5-33FCD81A0D22}"/>
              </a:ext>
            </a:extLst>
          </p:cNvPr>
          <p:cNvCxnSpPr>
            <a:cxnSpLocks/>
          </p:cNvCxnSpPr>
          <p:nvPr/>
        </p:nvCxnSpPr>
        <p:spPr>
          <a:xfrm>
            <a:off x="1606550" y="2953586"/>
            <a:ext cx="1710453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511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Ch18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FBC7A5-B221-2236-635B-1AFC78EC2250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제품 상세 정보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EE344F-5BD7-1283-8E79-3392B29AF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173" y="796164"/>
            <a:ext cx="1620000" cy="288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67FAAC2-B0C9-0B0C-D81E-AD4727EB1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770" y="886883"/>
            <a:ext cx="3630614" cy="57594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A2DDCE8-6191-AE99-E85B-3BE3744C4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0173" y="3766332"/>
            <a:ext cx="1620000" cy="2880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6E7C632-2514-82CB-0042-BE15F374D348}"/>
              </a:ext>
            </a:extLst>
          </p:cNvPr>
          <p:cNvSpPr/>
          <p:nvPr/>
        </p:nvSpPr>
        <p:spPr>
          <a:xfrm>
            <a:off x="4247260" y="1988479"/>
            <a:ext cx="3106040" cy="187867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7B4566-D2D0-F016-9135-B1C581391737}"/>
              </a:ext>
            </a:extLst>
          </p:cNvPr>
          <p:cNvSpPr txBox="1"/>
          <p:nvPr/>
        </p:nvSpPr>
        <p:spPr>
          <a:xfrm>
            <a:off x="3978770" y="654444"/>
            <a:ext cx="3630613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ProductDetailActivity.java (</a:t>
            </a:r>
            <a:r>
              <a:rPr lang="ko-KR" altLang="en-US" sz="800" dirty="0"/>
              <a:t>제품 상세 정보 화면을 구성하는 </a:t>
            </a:r>
            <a:r>
              <a:rPr lang="en-US" altLang="ko-KR" sz="800" dirty="0"/>
              <a:t>Activity)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55A9A8-EE99-CE3A-B059-88DEE650D2E8}"/>
              </a:ext>
            </a:extLst>
          </p:cNvPr>
          <p:cNvSpPr/>
          <p:nvPr/>
        </p:nvSpPr>
        <p:spPr>
          <a:xfrm>
            <a:off x="4241056" y="3867151"/>
            <a:ext cx="3368327" cy="12446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25726C-560B-3502-D829-C14989035E6E}"/>
              </a:ext>
            </a:extLst>
          </p:cNvPr>
          <p:cNvSpPr txBox="1"/>
          <p:nvPr/>
        </p:nvSpPr>
        <p:spPr>
          <a:xfrm>
            <a:off x="311150" y="4489208"/>
            <a:ext cx="3665175" cy="622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장바구니 담기 버튼 클릭 이벤트 처리</a:t>
            </a:r>
            <a:endParaRPr lang="en-US" altLang="ko-KR" sz="8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장바구니 담기 버튼을 클릭했을 때</a:t>
            </a:r>
            <a:r>
              <a:rPr lang="en-US" altLang="ko-KR" sz="800" dirty="0"/>
              <a:t>, </a:t>
            </a:r>
            <a:r>
              <a:rPr lang="ko-KR" altLang="en-US" sz="800" dirty="0"/>
              <a:t>해당 제품을 </a:t>
            </a:r>
            <a:r>
              <a:rPr lang="en-US" altLang="ko-KR" sz="800" dirty="0"/>
              <a:t>MainActivity.cartItems</a:t>
            </a:r>
            <a:r>
              <a:rPr lang="ko-KR" altLang="en-US" sz="800" dirty="0"/>
              <a:t>에 추가 </a:t>
            </a:r>
            <a:r>
              <a:rPr lang="en-US" altLang="ko-KR" sz="800" dirty="0"/>
              <a:t>(</a:t>
            </a:r>
            <a:r>
              <a:rPr lang="ko-KR" altLang="en-US" sz="800" dirty="0"/>
              <a:t>장바구니에 들어있는 제품 </a:t>
            </a:r>
            <a:r>
              <a:rPr lang="en-US" altLang="ko-KR" sz="800" dirty="0"/>
              <a:t>list)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9FA876A-85B2-0927-D74E-BE95A38B7969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976325" y="4800480"/>
            <a:ext cx="2709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9EF3479-8BDE-87CE-296A-D070EEAF4D1A}"/>
              </a:ext>
            </a:extLst>
          </p:cNvPr>
          <p:cNvSpPr txBox="1"/>
          <p:nvPr/>
        </p:nvSpPr>
        <p:spPr>
          <a:xfrm>
            <a:off x="311150" y="3918219"/>
            <a:ext cx="3665175" cy="437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표시할 제품 정보 설정</a:t>
            </a:r>
            <a:endParaRPr lang="en-US" altLang="ko-KR" sz="8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인텐트를 통해 전달받은 제품의 정보를 </a:t>
            </a:r>
            <a:r>
              <a:rPr lang="en-US" altLang="ko-KR" sz="800" dirty="0"/>
              <a:t>UI</a:t>
            </a:r>
            <a:r>
              <a:rPr lang="ko-KR" altLang="en-US" sz="800" dirty="0"/>
              <a:t>에 표시</a:t>
            </a:r>
            <a:endParaRPr lang="en-US" altLang="ko-KR" sz="8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B08DA69-A790-B189-A1E9-F6FA14B1336B}"/>
              </a:ext>
            </a:extLst>
          </p:cNvPr>
          <p:cNvCxnSpPr>
            <a:cxnSpLocks/>
            <a:stCxn id="14" idx="3"/>
            <a:endCxn id="2" idx="1"/>
          </p:cNvCxnSpPr>
          <p:nvPr/>
        </p:nvCxnSpPr>
        <p:spPr>
          <a:xfrm flipV="1">
            <a:off x="3976325" y="2927815"/>
            <a:ext cx="270935" cy="12093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F0284AB2-C71E-A130-7215-154E721166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150" y="886883"/>
            <a:ext cx="3601052" cy="27537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2F6E268-A7ED-C94B-FFCE-9A39F38ACE70}"/>
              </a:ext>
            </a:extLst>
          </p:cNvPr>
          <p:cNvSpPr txBox="1"/>
          <p:nvPr/>
        </p:nvSpPr>
        <p:spPr>
          <a:xfrm>
            <a:off x="311150" y="654444"/>
            <a:ext cx="3130550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Product.java (</a:t>
            </a:r>
            <a:r>
              <a:rPr lang="ko-KR" altLang="en-US" sz="800" dirty="0"/>
              <a:t>제품 정보를 담는 </a:t>
            </a:r>
            <a:r>
              <a:rPr lang="en-US" altLang="ko-KR" sz="800" dirty="0"/>
              <a:t>class)</a:t>
            </a:r>
          </a:p>
        </p:txBody>
      </p:sp>
    </p:spTree>
    <p:extLst>
      <p:ext uri="{BB962C8B-B14F-4D97-AF65-F5344CB8AC3E}">
        <p14:creationId xmlns:p14="http://schemas.microsoft.com/office/powerpoint/2010/main" val="1851465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Ch18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1487AF-59EB-8FB1-285C-3735EBF2CA4C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장바구니 화면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E875F3D-2FF4-04A3-3DB0-642676E14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972" y="907655"/>
            <a:ext cx="3181350" cy="28456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7842CDB-FBFD-3CA4-58B3-267416A65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226" y="907655"/>
            <a:ext cx="3224034" cy="31016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8DE54B6-000A-7DAE-8DA2-3AA078516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6226" y="4009257"/>
            <a:ext cx="2979175" cy="270134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E7EE3E9-6F4E-B425-EE24-5EC0686FD8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3487" y="746498"/>
            <a:ext cx="1620000" cy="288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C0081D6-BB89-5825-C0BC-DF51B94F71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23487" y="3701001"/>
            <a:ext cx="1620000" cy="288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6DD5DC-901A-6821-43B9-2356CAB979D6}"/>
              </a:ext>
            </a:extLst>
          </p:cNvPr>
          <p:cNvSpPr txBox="1"/>
          <p:nvPr/>
        </p:nvSpPr>
        <p:spPr>
          <a:xfrm>
            <a:off x="5899132" y="654444"/>
            <a:ext cx="417831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CartAdapter.java (</a:t>
            </a:r>
            <a:r>
              <a:rPr lang="ko-KR" altLang="en-US" sz="800" dirty="0"/>
              <a:t>장바구니 화면에 보여줄 제품들을 담고 있는 </a:t>
            </a:r>
            <a:r>
              <a:rPr lang="en-US" altLang="ko-KR" sz="800" dirty="0"/>
              <a:t>ViewHolder</a:t>
            </a:r>
            <a:r>
              <a:rPr lang="ko-KR" altLang="en-US" sz="800" dirty="0"/>
              <a:t>를 제공</a:t>
            </a:r>
            <a:r>
              <a:rPr lang="en-US" altLang="ko-KR" sz="8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361EF1-09A2-FA9A-BBF2-2AAABF309AC6}"/>
              </a:ext>
            </a:extLst>
          </p:cNvPr>
          <p:cNvSpPr txBox="1"/>
          <p:nvPr/>
        </p:nvSpPr>
        <p:spPr>
          <a:xfrm>
            <a:off x="1251972" y="654444"/>
            <a:ext cx="306602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CartActivity.java (</a:t>
            </a:r>
            <a:r>
              <a:rPr lang="ko-KR" altLang="en-US" sz="800" dirty="0"/>
              <a:t>장바구니 화면을 보여주는 </a:t>
            </a:r>
            <a:r>
              <a:rPr lang="en-US" altLang="ko-KR" sz="800" dirty="0"/>
              <a:t>Activity)</a:t>
            </a:r>
            <a:r>
              <a:rPr lang="ko-KR" altLang="en-US" sz="800" dirty="0"/>
              <a:t> </a:t>
            </a:r>
            <a:endParaRPr lang="en-US" altLang="ko-KR" sz="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C0D70E-55E2-8B2D-8D68-1091A33A411B}"/>
              </a:ext>
            </a:extLst>
          </p:cNvPr>
          <p:cNvSpPr/>
          <p:nvPr/>
        </p:nvSpPr>
        <p:spPr>
          <a:xfrm>
            <a:off x="6061075" y="4009256"/>
            <a:ext cx="2498725" cy="263284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리사이클러뷰의 구성 요소">
            <a:extLst>
              <a:ext uri="{FF2B5EF4-FFF2-40B4-BE49-F238E27FC236}">
                <a16:creationId xmlns:a16="http://schemas.microsoft.com/office/drawing/2014/main" id="{D25F229B-F83E-4963-DD67-7718CE20C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679" y="4787330"/>
            <a:ext cx="4553936" cy="193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387861-8348-9893-7DF1-4E11A20C76B0}"/>
              </a:ext>
            </a:extLst>
          </p:cNvPr>
          <p:cNvSpPr txBox="1"/>
          <p:nvPr/>
        </p:nvSpPr>
        <p:spPr>
          <a:xfrm>
            <a:off x="1251972" y="4559124"/>
            <a:ext cx="306602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RecyclerView</a:t>
            </a:r>
            <a:r>
              <a:rPr lang="ko-KR" altLang="en-US" sz="800" dirty="0"/>
              <a:t>의 구조</a:t>
            </a:r>
            <a:endParaRPr lang="en-US" altLang="ko-KR" sz="8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AD1940-4235-A051-24E8-534F807CFC60}"/>
              </a:ext>
            </a:extLst>
          </p:cNvPr>
          <p:cNvSpPr/>
          <p:nvPr/>
        </p:nvSpPr>
        <p:spPr>
          <a:xfrm>
            <a:off x="1535623" y="2290469"/>
            <a:ext cx="2897699" cy="20508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EA6E807-9C14-97E0-01CF-4ABF7321C1D0}"/>
              </a:ext>
            </a:extLst>
          </p:cNvPr>
          <p:cNvSpPr/>
          <p:nvPr/>
        </p:nvSpPr>
        <p:spPr>
          <a:xfrm>
            <a:off x="6061091" y="1690065"/>
            <a:ext cx="3099169" cy="60675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16A386-CBE8-19EC-7EF6-FBA5D3666FE3}"/>
              </a:ext>
            </a:extLst>
          </p:cNvPr>
          <p:cNvSpPr/>
          <p:nvPr/>
        </p:nvSpPr>
        <p:spPr>
          <a:xfrm>
            <a:off x="6061091" y="2500020"/>
            <a:ext cx="3099169" cy="10051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066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0501865" y="6581001"/>
            <a:ext cx="1690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Ch17 &amp; 18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Reference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79E1464-CBFA-A07E-7345-5EA2804743EA}"/>
              </a:ext>
            </a:extLst>
          </p:cNvPr>
          <p:cNvSpPr txBox="1"/>
          <p:nvPr/>
        </p:nvSpPr>
        <p:spPr>
          <a:xfrm>
            <a:off x="311149" y="771779"/>
            <a:ext cx="9637781" cy="5371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3"/>
              </a:rPr>
              <a:t>https://itmining.tistory.com/5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3"/>
              </a:rPr>
              <a:t>https://itmining.tistory.com/6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4"/>
              </a:rPr>
              <a:t>https://velog.io/@sms8377/Android-AsyncTask-%EC%82%AC%EC%9A%A9%EB%B2%95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5"/>
              </a:rPr>
              <a:t>https://subscription.packtpub.com/book/mobile/9781785285509/1/ch01lvl1sec10/components-of-the-sensor-framework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6"/>
              </a:rPr>
              <a:t>https://developer.android.com/reference/android/hardware/Sensor.html#TYPE_MAGNETIC_FIELD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7"/>
              </a:rPr>
              <a:t>https://brunch.co.kr/@mystoryg/84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8"/>
              </a:rPr>
              <a:t>https://recipes4dev.tistory.com/154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9"/>
              </a:rPr>
              <a:t>https://kchanguk.tistory.com/2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706550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Handler &amp; Looper</a:t>
            </a:r>
            <a:endParaRPr lang="ko-KR" alt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273589" y="6581001"/>
            <a:ext cx="918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Ch13</a:t>
            </a:r>
            <a:endParaRPr lang="ko-KR" altLang="en-US" sz="12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1F87C0-83F4-83A3-8776-14EFE4F1E2E5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95423DA-AF63-FB0E-525C-02B864230972}"/>
              </a:ext>
            </a:extLst>
          </p:cNvPr>
          <p:cNvSpPr txBox="1"/>
          <p:nvPr/>
        </p:nvSpPr>
        <p:spPr>
          <a:xfrm>
            <a:off x="311150" y="2025700"/>
            <a:ext cx="8051800" cy="167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/>
              <a:t>Looper </a:t>
            </a:r>
            <a:r>
              <a:rPr lang="ko-KR" altLang="en-US" sz="1000" b="1" dirty="0"/>
              <a:t>특징</a:t>
            </a:r>
            <a:endParaRPr lang="en-US" altLang="ko-KR" sz="10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하나의 </a:t>
            </a:r>
            <a:r>
              <a:rPr lang="en-US" altLang="ko-KR" sz="1000" dirty="0"/>
              <a:t>Thread</a:t>
            </a:r>
            <a:r>
              <a:rPr lang="ko-KR" altLang="en-US" sz="1000" dirty="0"/>
              <a:t>에는 오직 하나의 </a:t>
            </a:r>
            <a:r>
              <a:rPr lang="en-US" altLang="ko-KR" sz="1000" dirty="0"/>
              <a:t>Looper</a:t>
            </a:r>
            <a:r>
              <a:rPr lang="ko-KR" altLang="en-US" sz="1000" dirty="0"/>
              <a:t>를 가지며</a:t>
            </a:r>
            <a:r>
              <a:rPr lang="en-US" altLang="ko-KR" sz="1000" dirty="0"/>
              <a:t>, Looper</a:t>
            </a:r>
            <a:r>
              <a:rPr lang="ko-KR" altLang="en-US" sz="1000" dirty="0"/>
              <a:t>는 오직 하나의 </a:t>
            </a:r>
            <a:r>
              <a:rPr lang="en-US" altLang="ko-KR" sz="1000" dirty="0"/>
              <a:t>Thread</a:t>
            </a:r>
            <a:r>
              <a:rPr lang="ko-KR" altLang="en-US" sz="1000" dirty="0"/>
              <a:t>를</a:t>
            </a:r>
            <a:r>
              <a:rPr lang="en-US" altLang="ko-KR" sz="1000" dirty="0"/>
              <a:t> </a:t>
            </a:r>
            <a:r>
              <a:rPr lang="ko-KR" altLang="en-US" sz="1000" dirty="0"/>
              <a:t>담당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각 </a:t>
            </a:r>
            <a:r>
              <a:rPr lang="en-US" altLang="ko-KR" sz="1000" dirty="0"/>
              <a:t>Thread</a:t>
            </a:r>
            <a:r>
              <a:rPr lang="ko-KR" altLang="en-US" sz="1000" dirty="0"/>
              <a:t>의 </a:t>
            </a:r>
            <a:r>
              <a:rPr lang="en-US" altLang="ko-KR" sz="1000" dirty="0"/>
              <a:t>Looper </a:t>
            </a:r>
            <a:r>
              <a:rPr lang="ko-KR" altLang="en-US" sz="1000" dirty="0"/>
              <a:t>내부에는 </a:t>
            </a:r>
            <a:r>
              <a:rPr lang="en-US" altLang="ko-KR" sz="1000" dirty="0"/>
              <a:t>MessageQueue</a:t>
            </a:r>
            <a:r>
              <a:rPr lang="ko-KR" altLang="en-US" sz="1000" dirty="0"/>
              <a:t>가 존재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MessageQueue</a:t>
            </a:r>
            <a:r>
              <a:rPr lang="ko-KR" altLang="en-US" sz="1000" dirty="0"/>
              <a:t>에 해당 </a:t>
            </a:r>
            <a:r>
              <a:rPr lang="en-US" altLang="ko-KR" sz="1000" dirty="0"/>
              <a:t>thread</a:t>
            </a:r>
            <a:r>
              <a:rPr lang="ko-KR" altLang="en-US" sz="1000" dirty="0"/>
              <a:t>가 처리해야 할 동작들이 </a:t>
            </a:r>
            <a:r>
              <a:rPr lang="en-US" altLang="ko-KR" sz="1000" dirty="0"/>
              <a:t>message </a:t>
            </a:r>
            <a:r>
              <a:rPr lang="ko-KR" altLang="en-US" sz="1000" dirty="0"/>
              <a:t>형태로 저장 </a:t>
            </a:r>
            <a:r>
              <a:rPr lang="en-US" altLang="ko-KR" sz="1000" dirty="0"/>
              <a:t>(FIFO </a:t>
            </a:r>
            <a:r>
              <a:rPr lang="ko-KR" altLang="en-US" sz="1000" dirty="0"/>
              <a:t>방식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Looper</a:t>
            </a:r>
            <a:r>
              <a:rPr lang="ko-KR" altLang="en-US" sz="1000" dirty="0"/>
              <a:t>는 궁극적으로</a:t>
            </a:r>
            <a:r>
              <a:rPr lang="en-US" altLang="ko-KR" sz="1000" dirty="0"/>
              <a:t>, MessageQueue</a:t>
            </a:r>
            <a:r>
              <a:rPr lang="ko-KR" altLang="en-US" sz="1000" dirty="0"/>
              <a:t>에 들어오는 </a:t>
            </a:r>
            <a:r>
              <a:rPr lang="en-US" altLang="ko-KR" sz="1000" dirty="0"/>
              <a:t>message</a:t>
            </a:r>
            <a:r>
              <a:rPr lang="ko-KR" altLang="en-US" sz="1000" dirty="0"/>
              <a:t>들을 하나씩 꺼내어 이를 적절한 </a:t>
            </a:r>
            <a:r>
              <a:rPr lang="en-US" altLang="ko-KR" sz="1000" dirty="0"/>
              <a:t>Handler</a:t>
            </a:r>
            <a:r>
              <a:rPr lang="ko-KR" altLang="en-US" sz="1000" dirty="0"/>
              <a:t>로 전달하는 역할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기본적으로 </a:t>
            </a:r>
            <a:r>
              <a:rPr lang="en-US" altLang="ko-KR" sz="1000" dirty="0"/>
              <a:t>Looper</a:t>
            </a:r>
            <a:r>
              <a:rPr lang="ko-KR" altLang="en-US" sz="1000" dirty="0"/>
              <a:t>는 자신이 어떤 </a:t>
            </a:r>
            <a:r>
              <a:rPr lang="en-US" altLang="ko-KR" sz="1000" dirty="0"/>
              <a:t>Handler</a:t>
            </a:r>
            <a:r>
              <a:rPr lang="ko-KR" altLang="en-US" sz="1000" dirty="0"/>
              <a:t>에 </a:t>
            </a:r>
            <a:r>
              <a:rPr lang="en-US" altLang="ko-KR" sz="1000" dirty="0"/>
              <a:t>message</a:t>
            </a:r>
            <a:r>
              <a:rPr lang="ko-KR" altLang="en-US" sz="1000" dirty="0"/>
              <a:t>를 전달해야 하는지에 대한 참조 값을 갖는다</a:t>
            </a:r>
            <a:r>
              <a:rPr lang="en-US" altLang="ko-KR" sz="1000" dirty="0"/>
              <a:t>.)</a:t>
            </a:r>
            <a:br>
              <a:rPr lang="en-US" altLang="ko-KR" sz="1000" dirty="0"/>
            </a:br>
            <a:r>
              <a:rPr lang="en-US" altLang="ko-KR" sz="1000" dirty="0"/>
              <a:t>(Default: Main Thread</a:t>
            </a:r>
            <a:r>
              <a:rPr lang="ko-KR" altLang="en-US" sz="1000" dirty="0"/>
              <a:t>의 </a:t>
            </a:r>
            <a:r>
              <a:rPr lang="en-US" altLang="ko-KR" sz="1000" dirty="0"/>
              <a:t>Handler)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A86989-8EEE-B77F-F7A0-AF9A01CE9D27}"/>
              </a:ext>
            </a:extLst>
          </p:cNvPr>
          <p:cNvSpPr txBox="1"/>
          <p:nvPr/>
        </p:nvSpPr>
        <p:spPr>
          <a:xfrm>
            <a:off x="311150" y="4114404"/>
            <a:ext cx="5727700" cy="985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/>
              <a:t>Looper</a:t>
            </a:r>
            <a:r>
              <a:rPr lang="ko-KR" altLang="en-US" sz="1000" b="1" dirty="0"/>
              <a:t>로 메시지를 전달하는 경우</a:t>
            </a:r>
            <a:endParaRPr lang="en-US" altLang="ko-KR" sz="10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Message </a:t>
            </a:r>
            <a:r>
              <a:rPr lang="ko-KR" altLang="en-US" sz="1000" dirty="0"/>
              <a:t>객체를 생성하여 이를 전달하는 방식으로 구현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en-US" altLang="ko-KR" sz="1000" dirty="0">
                <a:solidFill>
                  <a:srgbClr val="0000FF"/>
                </a:solidFill>
              </a:rPr>
              <a:t>post( )</a:t>
            </a:r>
            <a:r>
              <a:rPr lang="ko-KR" altLang="en-US" sz="1000" dirty="0">
                <a:solidFill>
                  <a:srgbClr val="0000FF"/>
                </a:solidFill>
              </a:rPr>
              <a:t> </a:t>
            </a:r>
            <a:r>
              <a:rPr lang="en-US" altLang="ko-KR" sz="1000" dirty="0"/>
              <a:t>methods</a:t>
            </a:r>
            <a:r>
              <a:rPr lang="ko-KR" altLang="en-US" sz="1000" dirty="0"/>
              <a:t>를 통해 </a:t>
            </a:r>
            <a:r>
              <a:rPr lang="en-US" altLang="ko-KR" sz="1000" dirty="0">
                <a:solidFill>
                  <a:srgbClr val="0000FF"/>
                </a:solidFill>
              </a:rPr>
              <a:t>Runnable </a:t>
            </a:r>
            <a:r>
              <a:rPr lang="ko-KR" altLang="en-US" sz="1000" dirty="0">
                <a:solidFill>
                  <a:srgbClr val="0000FF"/>
                </a:solidFill>
              </a:rPr>
              <a:t>객체</a:t>
            </a:r>
            <a:r>
              <a:rPr lang="ko-KR" altLang="en-US" sz="1000" dirty="0"/>
              <a:t>를 직접 적재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en-US" altLang="ko-KR" sz="1000" dirty="0">
                <a:solidFill>
                  <a:srgbClr val="FF0000"/>
                </a:solidFill>
              </a:rPr>
              <a:t>sendMessage( ) </a:t>
            </a:r>
            <a:r>
              <a:rPr lang="en-US" altLang="ko-KR" sz="1000" dirty="0"/>
              <a:t>method</a:t>
            </a:r>
            <a:r>
              <a:rPr lang="ko-KR" altLang="en-US" sz="1000" dirty="0"/>
              <a:t>를 통해 </a:t>
            </a:r>
            <a:r>
              <a:rPr lang="en-US" altLang="ko-KR" sz="1000" dirty="0"/>
              <a:t>MessageQueue</a:t>
            </a:r>
            <a:r>
              <a:rPr lang="ko-KR" altLang="en-US" sz="1000" dirty="0"/>
              <a:t>에 </a:t>
            </a:r>
            <a:r>
              <a:rPr lang="en-US" altLang="ko-KR" sz="1000" dirty="0">
                <a:solidFill>
                  <a:srgbClr val="FF0000"/>
                </a:solidFill>
              </a:rPr>
              <a:t>Message </a:t>
            </a:r>
            <a:r>
              <a:rPr lang="ko-KR" altLang="en-US" sz="1000" dirty="0">
                <a:solidFill>
                  <a:srgbClr val="FF0000"/>
                </a:solidFill>
              </a:rPr>
              <a:t>객체</a:t>
            </a:r>
            <a:r>
              <a:rPr lang="ko-KR" altLang="en-US" sz="1000" dirty="0"/>
              <a:t>를 적재</a:t>
            </a:r>
            <a:endParaRPr lang="en-US" altLang="ko-KR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11A13E-0D90-E97E-5769-172C17BE04E2}"/>
              </a:ext>
            </a:extLst>
          </p:cNvPr>
          <p:cNvSpPr txBox="1"/>
          <p:nvPr/>
        </p:nvSpPr>
        <p:spPr>
          <a:xfrm>
            <a:off x="311150" y="5214294"/>
            <a:ext cx="6318250" cy="1262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/>
              <a:t>Looper</a:t>
            </a:r>
            <a:r>
              <a:rPr lang="ko-KR" altLang="en-US" sz="1000" b="1" dirty="0"/>
              <a:t>로부터 메시지를 전달받는 경우</a:t>
            </a:r>
            <a:endParaRPr lang="en-US" altLang="ko-KR" sz="10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Lopper</a:t>
            </a:r>
            <a:r>
              <a:rPr lang="ko-KR" altLang="en-US" sz="1000" dirty="0"/>
              <a:t>가 </a:t>
            </a:r>
            <a:r>
              <a:rPr lang="en-US" altLang="ko-KR" sz="1000" dirty="0"/>
              <a:t>MessageQueue</a:t>
            </a:r>
            <a:r>
              <a:rPr lang="ko-KR" altLang="en-US" sz="1000" dirty="0"/>
              <a:t>에서 꺼낸 </a:t>
            </a:r>
            <a:r>
              <a:rPr lang="en-US" altLang="ko-KR" sz="1000" dirty="0"/>
              <a:t>Message</a:t>
            </a:r>
            <a:r>
              <a:rPr lang="ko-KR" altLang="en-US" sz="1000" dirty="0"/>
              <a:t> </a:t>
            </a:r>
            <a:r>
              <a:rPr lang="en-US" altLang="ko-KR" sz="1000" dirty="0"/>
              <a:t>type</a:t>
            </a:r>
            <a:r>
              <a:rPr lang="ko-KR" altLang="en-US" sz="1000" dirty="0"/>
              <a:t>에 따라 처리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en-US" altLang="ko-KR" sz="1000" dirty="0">
                <a:solidFill>
                  <a:srgbClr val="0000FF"/>
                </a:solidFill>
              </a:rPr>
              <a:t>Runnable </a:t>
            </a:r>
            <a:r>
              <a:rPr lang="ko-KR" altLang="en-US" sz="1000" dirty="0">
                <a:solidFill>
                  <a:srgbClr val="0000FF"/>
                </a:solidFill>
              </a:rPr>
              <a:t>객체</a:t>
            </a:r>
            <a:r>
              <a:rPr lang="ko-KR" altLang="en-US" sz="1000" dirty="0"/>
              <a:t>인 경우</a:t>
            </a:r>
            <a:r>
              <a:rPr lang="en-US" altLang="ko-KR" sz="1000" dirty="0"/>
              <a:t>, </a:t>
            </a:r>
            <a:r>
              <a:rPr lang="ko-KR" altLang="en-US" sz="1000" dirty="0"/>
              <a:t>해당 </a:t>
            </a:r>
            <a:r>
              <a:rPr lang="en-US" altLang="ko-KR" sz="1000" dirty="0"/>
              <a:t>Runnable</a:t>
            </a:r>
            <a:r>
              <a:rPr lang="ko-KR" altLang="en-US" sz="1000" dirty="0"/>
              <a:t>의</a:t>
            </a:r>
            <a:r>
              <a:rPr lang="ko-KR" altLang="en-US" sz="1000" dirty="0">
                <a:solidFill>
                  <a:srgbClr val="0000FF"/>
                </a:solidFill>
              </a:rPr>
              <a:t> </a:t>
            </a:r>
            <a:r>
              <a:rPr lang="en-US" altLang="ko-KR" sz="1000" dirty="0">
                <a:solidFill>
                  <a:srgbClr val="0000FF"/>
                </a:solidFill>
              </a:rPr>
              <a:t>run( )</a:t>
            </a:r>
            <a:r>
              <a:rPr lang="ko-KR" altLang="en-US" sz="1000" dirty="0">
                <a:solidFill>
                  <a:srgbClr val="0000FF"/>
                </a:solidFill>
              </a:rPr>
              <a:t> </a:t>
            </a:r>
            <a:r>
              <a:rPr lang="en-US" altLang="ko-KR" sz="1000" dirty="0">
                <a:solidFill>
                  <a:srgbClr val="0000FF"/>
                </a:solidFill>
              </a:rPr>
              <a:t>method</a:t>
            </a:r>
            <a:r>
              <a:rPr lang="ko-KR" altLang="en-US" sz="1000" dirty="0">
                <a:solidFill>
                  <a:srgbClr val="0000FF"/>
                </a:solidFill>
              </a:rPr>
              <a:t>를 호출</a:t>
            </a:r>
            <a:r>
              <a:rPr lang="ko-KR" altLang="en-US" sz="1000" dirty="0"/>
              <a:t>하여 작업 실행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en-US" altLang="ko-KR" sz="1000" dirty="0">
                <a:solidFill>
                  <a:srgbClr val="FF0000"/>
                </a:solidFill>
              </a:rPr>
              <a:t>Message </a:t>
            </a:r>
            <a:r>
              <a:rPr lang="ko-KR" altLang="en-US" sz="1000" dirty="0">
                <a:solidFill>
                  <a:srgbClr val="FF0000"/>
                </a:solidFill>
              </a:rPr>
              <a:t>객체</a:t>
            </a:r>
            <a:r>
              <a:rPr lang="ko-KR" altLang="en-US" sz="1000" dirty="0"/>
              <a:t>인 경우</a:t>
            </a:r>
            <a:r>
              <a:rPr lang="en-US" altLang="ko-KR" sz="1000" dirty="0"/>
              <a:t>, </a:t>
            </a:r>
            <a:r>
              <a:rPr lang="ko-KR" altLang="en-US" sz="1000" dirty="0"/>
              <a:t>해당 </a:t>
            </a:r>
            <a:r>
              <a:rPr lang="en-US" altLang="ko-KR" sz="1000" dirty="0"/>
              <a:t>message </a:t>
            </a:r>
            <a:r>
              <a:rPr lang="ko-KR" altLang="en-US" sz="1000" dirty="0"/>
              <a:t>내부의 </a:t>
            </a:r>
            <a:r>
              <a:rPr lang="en-US" altLang="ko-KR" sz="1000" dirty="0"/>
              <a:t>Handler</a:t>
            </a:r>
            <a:r>
              <a:rPr lang="ko-KR" altLang="en-US" sz="1000" dirty="0"/>
              <a:t>가 갖고 있는 </a:t>
            </a:r>
            <a:r>
              <a:rPr lang="en-US" altLang="ko-KR" sz="1000" dirty="0">
                <a:solidFill>
                  <a:srgbClr val="FF0000"/>
                </a:solidFill>
              </a:rPr>
              <a:t>handleMessage( ) method</a:t>
            </a:r>
            <a:r>
              <a:rPr lang="ko-KR" altLang="en-US" sz="1000" dirty="0">
                <a:solidFill>
                  <a:srgbClr val="FF0000"/>
                </a:solidFill>
              </a:rPr>
              <a:t>를 호출</a:t>
            </a:r>
            <a:r>
              <a:rPr lang="ko-KR" altLang="en-US" sz="1000" dirty="0"/>
              <a:t>함으로써 해당 </a:t>
            </a:r>
            <a:r>
              <a:rPr lang="en-US" altLang="ko-KR" sz="1000" dirty="0"/>
              <a:t>Handler</a:t>
            </a:r>
            <a:r>
              <a:rPr lang="ko-KR" altLang="en-US" sz="1000" dirty="0"/>
              <a:t>가 </a:t>
            </a:r>
            <a:r>
              <a:rPr lang="en-US" altLang="ko-KR" sz="1000" dirty="0"/>
              <a:t>message</a:t>
            </a:r>
            <a:r>
              <a:rPr lang="ko-KR" altLang="en-US" sz="1000" dirty="0"/>
              <a:t>를 전달받을 수 있음</a:t>
            </a:r>
            <a:endParaRPr lang="en-US" altLang="ko-KR" sz="1000" dirty="0"/>
          </a:p>
        </p:txBody>
      </p:sp>
      <p:pic>
        <p:nvPicPr>
          <p:cNvPr id="2050" name="Picture 2" descr="Android] Looper와 Handler를 통한 Thread간의 통신 | by hyun | MSG-Team">
            <a:extLst>
              <a:ext uri="{FF2B5EF4-FFF2-40B4-BE49-F238E27FC236}">
                <a16:creationId xmlns:a16="http://schemas.microsoft.com/office/drawing/2014/main" id="{AD359199-5F45-12DB-0018-8FE62E119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723427"/>
            <a:ext cx="5562600" cy="275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C5EC10-7EEC-5A00-850C-84D145D8AFD9}"/>
              </a:ext>
            </a:extLst>
          </p:cNvPr>
          <p:cNvSpPr txBox="1"/>
          <p:nvPr/>
        </p:nvSpPr>
        <p:spPr>
          <a:xfrm>
            <a:off x="311150" y="746498"/>
            <a:ext cx="8051800" cy="985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/>
              <a:t>Handler </a:t>
            </a:r>
            <a:r>
              <a:rPr lang="ko-KR" altLang="en-US" sz="1000" b="1" dirty="0"/>
              <a:t>특징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현재 </a:t>
            </a:r>
            <a:r>
              <a:rPr lang="en-US" altLang="ko-KR" sz="1000" dirty="0"/>
              <a:t>thread</a:t>
            </a:r>
            <a:r>
              <a:rPr lang="ko-KR" altLang="en-US" sz="1000" dirty="0"/>
              <a:t>에서 다른 </a:t>
            </a:r>
            <a:r>
              <a:rPr lang="en-US" altLang="ko-KR" sz="1000" dirty="0"/>
              <a:t>thread</a:t>
            </a:r>
            <a:r>
              <a:rPr lang="ko-KR" altLang="en-US" sz="1000" dirty="0"/>
              <a:t>로 데이터를 전달해주는 역할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Handler </a:t>
            </a:r>
            <a:r>
              <a:rPr lang="ko-KR" altLang="en-US" sz="1000" dirty="0"/>
              <a:t>객체를 만든 </a:t>
            </a:r>
            <a:r>
              <a:rPr lang="en-US" altLang="ko-KR" sz="1000" dirty="0"/>
              <a:t>thread</a:t>
            </a:r>
            <a:r>
              <a:rPr lang="ko-KR" altLang="en-US" sz="1000" dirty="0"/>
              <a:t>와 해당 </a:t>
            </a:r>
            <a:r>
              <a:rPr lang="en-US" altLang="ko-KR" sz="1000" dirty="0"/>
              <a:t>thread</a:t>
            </a:r>
            <a:r>
              <a:rPr lang="ko-KR" altLang="en-US" sz="1000" dirty="0"/>
              <a:t>의 </a:t>
            </a:r>
            <a:r>
              <a:rPr lang="en-US" altLang="ko-KR" sz="1000" dirty="0"/>
              <a:t>message queue</a:t>
            </a:r>
            <a:r>
              <a:rPr lang="ko-KR" altLang="en-US" sz="1000" dirty="0"/>
              <a:t>에 </a:t>
            </a:r>
            <a:r>
              <a:rPr lang="en-US" altLang="ko-KR" sz="1000" dirty="0"/>
              <a:t>binding </a:t>
            </a:r>
            <a:r>
              <a:rPr lang="ko-KR" altLang="en-US" sz="1000" dirty="0"/>
              <a:t>됨</a:t>
            </a:r>
            <a:br>
              <a:rPr lang="en-US" altLang="ko-KR" sz="1000" dirty="0"/>
            </a:br>
            <a:r>
              <a:rPr lang="en-US" altLang="ko-KR" sz="1000" dirty="0"/>
              <a:t>(Message</a:t>
            </a:r>
            <a:r>
              <a:rPr lang="ko-KR" altLang="en-US" sz="1000" dirty="0"/>
              <a:t>를 전달받아야 하는 </a:t>
            </a:r>
            <a:r>
              <a:rPr lang="en-US" altLang="ko-KR" sz="1000" dirty="0"/>
              <a:t>thread (</a:t>
            </a:r>
            <a:r>
              <a:rPr lang="ko-KR" altLang="en-US" sz="1000" dirty="0"/>
              <a:t>수신 대상</a:t>
            </a:r>
            <a:r>
              <a:rPr lang="en-US" altLang="ko-KR" sz="1000" dirty="0"/>
              <a:t>)</a:t>
            </a:r>
            <a:r>
              <a:rPr lang="ko-KR" altLang="en-US" sz="1000" dirty="0"/>
              <a:t>에서 </a:t>
            </a:r>
            <a:r>
              <a:rPr lang="en-US" altLang="ko-KR" sz="1000" dirty="0"/>
              <a:t>handler </a:t>
            </a:r>
            <a:r>
              <a:rPr lang="ko-KR" altLang="en-US" sz="1000" dirty="0"/>
              <a:t>객체를 생성</a:t>
            </a:r>
            <a:r>
              <a:rPr lang="en-US" altLang="ko-KR" sz="1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15218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Handler &amp; Looper</a:t>
            </a:r>
            <a:endParaRPr lang="ko-KR" alt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273589" y="6581001"/>
            <a:ext cx="918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Ch13</a:t>
            </a:r>
            <a:endParaRPr lang="ko-KR" altLang="en-US" sz="12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1F87C0-83F4-83A3-8776-14EFE4F1E2E5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6D1F2509-2150-03D0-E8B8-30296B2474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820"/>
          <a:stretch/>
        </p:blipFill>
        <p:spPr>
          <a:xfrm>
            <a:off x="311150" y="1277047"/>
            <a:ext cx="3401926" cy="210149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BA4E35F-AD18-6747-DB8F-385D0C7DA2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530"/>
          <a:stretch/>
        </p:blipFill>
        <p:spPr>
          <a:xfrm>
            <a:off x="10564838" y="1351933"/>
            <a:ext cx="1417500" cy="195224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D12FA99-0964-A6DE-1786-292334757A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469" b="21025"/>
          <a:stretch/>
        </p:blipFill>
        <p:spPr>
          <a:xfrm>
            <a:off x="10564838" y="3608256"/>
            <a:ext cx="1417500" cy="124756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618CA69-EDFD-64B4-4C12-728260ACE7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8431" b="29571"/>
          <a:stretch/>
        </p:blipFill>
        <p:spPr>
          <a:xfrm>
            <a:off x="10564839" y="5470473"/>
            <a:ext cx="1417500" cy="105833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1DC10EBE-A7CD-DA87-9C21-00474E76ACD0}"/>
              </a:ext>
            </a:extLst>
          </p:cNvPr>
          <p:cNvSpPr/>
          <p:nvPr/>
        </p:nvSpPr>
        <p:spPr>
          <a:xfrm>
            <a:off x="11038237" y="2263002"/>
            <a:ext cx="466264" cy="13691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B67316-0216-0B5F-16D0-FEC44340A584}"/>
              </a:ext>
            </a:extLst>
          </p:cNvPr>
          <p:cNvSpPr/>
          <p:nvPr/>
        </p:nvSpPr>
        <p:spPr>
          <a:xfrm>
            <a:off x="11027457" y="6296732"/>
            <a:ext cx="494926" cy="13691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033A391-3EEC-EE94-8695-02AEF4E1A56B}"/>
              </a:ext>
            </a:extLst>
          </p:cNvPr>
          <p:cNvSpPr/>
          <p:nvPr/>
        </p:nvSpPr>
        <p:spPr>
          <a:xfrm>
            <a:off x="11074985" y="4248820"/>
            <a:ext cx="396246" cy="13691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A59E967-1C57-0AF1-B70D-BA5D98FAF8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057"/>
          <a:stretch/>
        </p:blipFill>
        <p:spPr>
          <a:xfrm>
            <a:off x="6621106" y="1351932"/>
            <a:ext cx="3896539" cy="1952248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D9160956-E943-2AF8-4C73-C53B68006FCC}"/>
              </a:ext>
            </a:extLst>
          </p:cNvPr>
          <p:cNvGrpSpPr/>
          <p:nvPr/>
        </p:nvGrpSpPr>
        <p:grpSpPr>
          <a:xfrm>
            <a:off x="6621108" y="3608256"/>
            <a:ext cx="3896537" cy="1247651"/>
            <a:chOff x="3923103" y="2815163"/>
            <a:chExt cx="4701867" cy="150551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FC2A42F-3E60-1F31-1048-2CF2B04E86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37063"/>
            <a:stretch/>
          </p:blipFill>
          <p:spPr>
            <a:xfrm>
              <a:off x="3923103" y="2815163"/>
              <a:ext cx="3401926" cy="1505513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E1C9229-3B74-04DC-119B-E444935DE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25029" y="2815164"/>
              <a:ext cx="1299941" cy="1505414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4B34FF6-1479-15CD-759A-2DD78C6AAAEE}"/>
              </a:ext>
            </a:extLst>
          </p:cNvPr>
          <p:cNvSpPr txBox="1"/>
          <p:nvPr/>
        </p:nvSpPr>
        <p:spPr>
          <a:xfrm>
            <a:off x="5626175" y="1276557"/>
            <a:ext cx="1118490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NormalButton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7A64550-A35C-22CF-8AAE-1ECE4AA71165}"/>
              </a:ext>
            </a:extLst>
          </p:cNvPr>
          <p:cNvSpPr txBox="1"/>
          <p:nvPr/>
        </p:nvSpPr>
        <p:spPr>
          <a:xfrm>
            <a:off x="5790594" y="3546889"/>
            <a:ext cx="1118490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PostButton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7E10D8B-69E2-FFC6-CEB9-2AF3F3155E6E}"/>
              </a:ext>
            </a:extLst>
          </p:cNvPr>
          <p:cNvGrpSpPr/>
          <p:nvPr/>
        </p:nvGrpSpPr>
        <p:grpSpPr>
          <a:xfrm>
            <a:off x="6632442" y="5479631"/>
            <a:ext cx="3885203" cy="680059"/>
            <a:chOff x="3934437" y="5824669"/>
            <a:chExt cx="4406968" cy="771388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A88291B-EDE6-0366-9DB9-B30E76D835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67756"/>
            <a:stretch/>
          </p:blipFill>
          <p:spPr>
            <a:xfrm>
              <a:off x="3934437" y="5824768"/>
              <a:ext cx="3401926" cy="771289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5288C452-8341-E1B0-0011-98E36D3FF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25029" y="5824669"/>
              <a:ext cx="1016376" cy="771387"/>
            </a:xfrm>
            <a:prstGeom prst="rect">
              <a:avLst/>
            </a:prstGeom>
          </p:spPr>
        </p:pic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B656470D-F54E-01E6-19E1-72AC6D87F0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00114" y="3980582"/>
            <a:ext cx="2645168" cy="810302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550D765D-0B72-CE67-7788-BA09853E06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86237" y="5540850"/>
            <a:ext cx="2699011" cy="812907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055AD598-0798-0FF6-0C6C-8262A0B33626}"/>
              </a:ext>
            </a:extLst>
          </p:cNvPr>
          <p:cNvSpPr/>
          <p:nvPr/>
        </p:nvSpPr>
        <p:spPr>
          <a:xfrm>
            <a:off x="3824287" y="5442883"/>
            <a:ext cx="8215837" cy="113582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5FF91DC-A1F2-ECE8-B4DD-60407CB306EC}"/>
              </a:ext>
            </a:extLst>
          </p:cNvPr>
          <p:cNvGrpSpPr/>
          <p:nvPr/>
        </p:nvGrpSpPr>
        <p:grpSpPr>
          <a:xfrm>
            <a:off x="308662" y="5437407"/>
            <a:ext cx="3399113" cy="821488"/>
            <a:chOff x="308662" y="2916745"/>
            <a:chExt cx="3399113" cy="821488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A02ABDF-97FB-FC5A-EE66-9881DACE7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08662" y="2916745"/>
              <a:ext cx="3110813" cy="821488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10F1C0B5-20CF-8FEB-39BE-577EFA979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16662" y="2916745"/>
              <a:ext cx="291113" cy="821488"/>
            </a:xfrm>
            <a:prstGeom prst="rect">
              <a:avLst/>
            </a:prstGeom>
          </p:spPr>
        </p:pic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90D818F-6E7F-2B72-6A40-39923E362947}"/>
              </a:ext>
            </a:extLst>
          </p:cNvPr>
          <p:cNvSpPr/>
          <p:nvPr/>
        </p:nvSpPr>
        <p:spPr>
          <a:xfrm>
            <a:off x="6619269" y="1351543"/>
            <a:ext cx="5363069" cy="19610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AF03387-2730-3E83-D241-B10A6B9699CC}"/>
              </a:ext>
            </a:extLst>
          </p:cNvPr>
          <p:cNvSpPr/>
          <p:nvPr/>
        </p:nvSpPr>
        <p:spPr>
          <a:xfrm>
            <a:off x="3824289" y="1290510"/>
            <a:ext cx="8215836" cy="383023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9B50C4B-6239-FC01-C0A0-778D05A13A3C}"/>
              </a:ext>
            </a:extLst>
          </p:cNvPr>
          <p:cNvSpPr txBox="1"/>
          <p:nvPr/>
        </p:nvSpPr>
        <p:spPr>
          <a:xfrm>
            <a:off x="5581614" y="5437407"/>
            <a:ext cx="1118490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MessageButton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A65C98-AE0D-E8E3-6CD8-0999CEAF3C71}"/>
              </a:ext>
            </a:extLst>
          </p:cNvPr>
          <p:cNvSpPr txBox="1"/>
          <p:nvPr/>
        </p:nvSpPr>
        <p:spPr>
          <a:xfrm>
            <a:off x="311150" y="696244"/>
            <a:ext cx="8051800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/>
              <a:t>Android Thread</a:t>
            </a:r>
            <a:r>
              <a:rPr lang="ko-KR" altLang="en-US" sz="1000" b="1" dirty="0"/>
              <a:t>의 기본 규칙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</a:rPr>
              <a:t>Main Thread</a:t>
            </a:r>
            <a:r>
              <a:rPr lang="ko-KR" altLang="en-US" sz="1000" dirty="0">
                <a:solidFill>
                  <a:srgbClr val="FF0000"/>
                </a:solidFill>
              </a:rPr>
              <a:t>에서만 </a:t>
            </a:r>
            <a:r>
              <a:rPr lang="en-US" altLang="ko-KR" sz="1000" dirty="0">
                <a:solidFill>
                  <a:srgbClr val="FF0000"/>
                </a:solidFill>
              </a:rPr>
              <a:t>UI </a:t>
            </a:r>
            <a:r>
              <a:rPr lang="ko-KR" altLang="en-US" sz="1000" dirty="0">
                <a:solidFill>
                  <a:srgbClr val="FF0000"/>
                </a:solidFill>
              </a:rPr>
              <a:t>작업 가능</a:t>
            </a:r>
            <a:endParaRPr lang="en-US" altLang="ko-KR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881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Handler &amp; Looper</a:t>
            </a:r>
            <a:endParaRPr lang="ko-KR" alt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273589" y="6581001"/>
            <a:ext cx="918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Ch13</a:t>
            </a:r>
            <a:endParaRPr lang="ko-KR" altLang="en-US" sz="12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1F87C0-83F4-83A3-8776-14EFE4F1E2E5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A5CC85B7-4202-57D9-C5B0-CF179EB94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210" y="1094868"/>
            <a:ext cx="4023839" cy="298878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DA17CCA-DE49-FD27-0A17-75BDCCFAC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50" y="1094868"/>
            <a:ext cx="4648200" cy="29935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D1AE8C-CE57-83E7-2B83-DBCA1A793EE8}"/>
              </a:ext>
            </a:extLst>
          </p:cNvPr>
          <p:cNvSpPr txBox="1"/>
          <p:nvPr/>
        </p:nvSpPr>
        <p:spPr>
          <a:xfrm>
            <a:off x="259460" y="794741"/>
            <a:ext cx="1118490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ErrorButton1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4191B2-0D4D-E252-5B2A-C2FBD9B618A5}"/>
              </a:ext>
            </a:extLst>
          </p:cNvPr>
          <p:cNvSpPr txBox="1"/>
          <p:nvPr/>
        </p:nvSpPr>
        <p:spPr>
          <a:xfrm>
            <a:off x="5520210" y="794741"/>
            <a:ext cx="1118490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ErrorButton2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D1439E-4C37-6AF7-B190-2DBC1E79AEBB}"/>
              </a:ext>
            </a:extLst>
          </p:cNvPr>
          <p:cNvSpPr txBox="1"/>
          <p:nvPr/>
        </p:nvSpPr>
        <p:spPr>
          <a:xfrm>
            <a:off x="311150" y="4095082"/>
            <a:ext cx="4432300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Worker thread </a:t>
            </a:r>
            <a:r>
              <a:rPr lang="ko-KR" altLang="en-US" sz="1000" dirty="0"/>
              <a:t>내부에서 </a:t>
            </a:r>
            <a:r>
              <a:rPr lang="en-US" altLang="ko-KR" sz="1000" dirty="0"/>
              <a:t>UI </a:t>
            </a:r>
            <a:r>
              <a:rPr lang="ko-KR" altLang="en-US" sz="1000" dirty="0"/>
              <a:t>처리를 시도하기에 에러 발생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3F8F16-0AFA-CF53-DE49-0B0EEFE2D37E}"/>
              </a:ext>
            </a:extLst>
          </p:cNvPr>
          <p:cNvSpPr txBox="1"/>
          <p:nvPr/>
        </p:nvSpPr>
        <p:spPr>
          <a:xfrm>
            <a:off x="5520210" y="4095082"/>
            <a:ext cx="4432300" cy="985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Worker thread </a:t>
            </a:r>
            <a:r>
              <a:rPr lang="ko-KR" altLang="en-US" sz="1000" dirty="0"/>
              <a:t>내에서 </a:t>
            </a:r>
            <a:r>
              <a:rPr lang="en-US" altLang="ko-KR" sz="1000" dirty="0"/>
              <a:t>handler </a:t>
            </a:r>
            <a:r>
              <a:rPr lang="ko-KR" altLang="en-US" sz="1000" dirty="0"/>
              <a:t>생성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해당 </a:t>
            </a:r>
            <a:r>
              <a:rPr lang="en-US" altLang="ko-KR" sz="1000" dirty="0"/>
              <a:t>handler</a:t>
            </a:r>
            <a:r>
              <a:rPr lang="ko-KR" altLang="en-US" sz="1000" dirty="0"/>
              <a:t>의 </a:t>
            </a:r>
            <a:r>
              <a:rPr lang="en-US" altLang="ko-KR" sz="1000" dirty="0"/>
              <a:t>post( )</a:t>
            </a:r>
            <a:r>
              <a:rPr lang="ko-KR" altLang="en-US" sz="1000" dirty="0"/>
              <a:t>를 통해서 실행된 </a:t>
            </a:r>
            <a:r>
              <a:rPr lang="en-US" altLang="ko-KR" sz="1000" dirty="0"/>
              <a:t>run( )</a:t>
            </a:r>
            <a:r>
              <a:rPr lang="ko-KR" altLang="en-US" sz="1000" dirty="0"/>
              <a:t>에서 </a:t>
            </a:r>
            <a:r>
              <a:rPr lang="en-US" altLang="ko-KR" sz="1000" dirty="0"/>
              <a:t>UI </a:t>
            </a:r>
            <a:r>
              <a:rPr lang="ko-KR" altLang="en-US" sz="1000" dirty="0"/>
              <a:t>처리 시도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000" dirty="0"/>
              <a:t>결론적으로 </a:t>
            </a:r>
            <a:r>
              <a:rPr lang="en-US" altLang="ko-KR" sz="1000" dirty="0"/>
              <a:t>worker thread</a:t>
            </a:r>
            <a:r>
              <a:rPr lang="ko-KR" altLang="en-US" sz="1000" dirty="0"/>
              <a:t>에서 </a:t>
            </a:r>
            <a:r>
              <a:rPr lang="en-US" altLang="ko-KR" sz="1000" dirty="0"/>
              <a:t>UI </a:t>
            </a:r>
            <a:r>
              <a:rPr lang="ko-KR" altLang="en-US" sz="1000" dirty="0"/>
              <a:t>처리를 시도하는 것과 동일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000" dirty="0"/>
              <a:t>에러 발생</a:t>
            </a:r>
            <a:endParaRPr lang="en-US" altLang="ko-KR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FCCF2FE-D6FC-58D9-4798-30B4FA394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1504" y="1094868"/>
            <a:ext cx="2800741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435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AsyncTask</a:t>
            </a:r>
            <a:endParaRPr lang="ko-KR" alt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273589" y="6581001"/>
            <a:ext cx="918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Ch13</a:t>
            </a:r>
            <a:endParaRPr lang="ko-KR" altLang="en-US" sz="12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1F87C0-83F4-83A3-8776-14EFE4F1E2E5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post-thumbnail">
            <a:extLst>
              <a:ext uri="{FF2B5EF4-FFF2-40B4-BE49-F238E27FC236}">
                <a16:creationId xmlns:a16="http://schemas.microsoft.com/office/drawing/2014/main" id="{AF957D26-F75D-5010-9013-785EA8C86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640" y="763275"/>
            <a:ext cx="1921240" cy="127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87C0172-A37E-CF0E-EB03-957378465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648" y="4480919"/>
            <a:ext cx="2888439" cy="210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8BD5B-0D7E-A5FF-54C0-B4AA0C88E88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2017"/>
          <a:stretch/>
        </p:blipFill>
        <p:spPr>
          <a:xfrm>
            <a:off x="5450713" y="1727103"/>
            <a:ext cx="2777812" cy="4853898"/>
          </a:xfrm>
          <a:prstGeom prst="rect">
            <a:avLst/>
          </a:prstGeom>
        </p:spPr>
      </p:pic>
      <p:pic>
        <p:nvPicPr>
          <p:cNvPr id="12" name="Screen_recording_20240618_170230">
            <a:hlinkClick r:id="" action="ppaction://media"/>
            <a:extLst>
              <a:ext uri="{FF2B5EF4-FFF2-40B4-BE49-F238E27FC236}">
                <a16:creationId xmlns:a16="http://schemas.microsoft.com/office/drawing/2014/main" id="{95EEBE69-D1D5-2347-ACB1-9FB098A7A8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375069" y="750289"/>
            <a:ext cx="1455552" cy="2911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00E10F-91A9-7126-8FE6-2102F1072A9E}"/>
              </a:ext>
            </a:extLst>
          </p:cNvPr>
          <p:cNvSpPr txBox="1"/>
          <p:nvPr/>
        </p:nvSpPr>
        <p:spPr>
          <a:xfrm>
            <a:off x="8228525" y="3334682"/>
            <a:ext cx="2077525" cy="991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doInBackground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Background thread</a:t>
            </a:r>
            <a:r>
              <a:rPr lang="ko-KR" altLang="en-US" sz="800" dirty="0"/>
              <a:t>에서의 동작 수행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Thread </a:t>
            </a:r>
            <a:r>
              <a:rPr lang="ko-KR" altLang="en-US" sz="800" dirty="0"/>
              <a:t>도중 </a:t>
            </a:r>
            <a:r>
              <a:rPr lang="en-US" altLang="ko-KR" sz="800" dirty="0"/>
              <a:t>UI </a:t>
            </a:r>
            <a:r>
              <a:rPr lang="ko-KR" altLang="en-US" sz="800" dirty="0"/>
              <a:t>작업이 필요한 경우</a:t>
            </a:r>
            <a:r>
              <a:rPr lang="en-US" altLang="ko-KR" sz="800" dirty="0"/>
              <a:t>, publishProgress – onProgressUpdate methods</a:t>
            </a:r>
            <a:r>
              <a:rPr lang="ko-KR" altLang="en-US" sz="800" dirty="0"/>
              <a:t>를 통해 </a:t>
            </a:r>
            <a:r>
              <a:rPr lang="en-US" altLang="ko-KR" sz="800" dirty="0"/>
              <a:t>UI</a:t>
            </a:r>
            <a:r>
              <a:rPr lang="ko-KR" altLang="en-US" sz="800" dirty="0"/>
              <a:t>에 작업</a:t>
            </a:r>
            <a:endParaRPr lang="en-US" altLang="ko-KR" sz="8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A17733-2E0A-8F47-2F97-3E85C416F0B0}"/>
              </a:ext>
            </a:extLst>
          </p:cNvPr>
          <p:cNvSpPr/>
          <p:nvPr/>
        </p:nvSpPr>
        <p:spPr>
          <a:xfrm>
            <a:off x="5738942" y="3607639"/>
            <a:ext cx="1897727" cy="10811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14EB9C3-49C5-4347-ED9C-82DD347530F1}"/>
              </a:ext>
            </a:extLst>
          </p:cNvPr>
          <p:cNvCxnSpPr>
            <a:cxnSpLocks/>
          </p:cNvCxnSpPr>
          <p:nvPr/>
        </p:nvCxnSpPr>
        <p:spPr>
          <a:xfrm>
            <a:off x="7636669" y="3786103"/>
            <a:ext cx="59185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D21100F-A1CE-FB71-1114-F45D85A4D355}"/>
              </a:ext>
            </a:extLst>
          </p:cNvPr>
          <p:cNvSpPr txBox="1"/>
          <p:nvPr/>
        </p:nvSpPr>
        <p:spPr>
          <a:xfrm>
            <a:off x="8237908" y="4621125"/>
            <a:ext cx="3582475" cy="622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onProgressUpdate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doInBackground method </a:t>
            </a:r>
            <a:r>
              <a:rPr lang="ko-KR" altLang="en-US" sz="800" dirty="0"/>
              <a:t>내부의 </a:t>
            </a:r>
            <a:r>
              <a:rPr lang="en-US" altLang="ko-KR" sz="800" dirty="0"/>
              <a:t>publishProgress method</a:t>
            </a:r>
            <a:r>
              <a:rPr lang="ko-KR" altLang="en-US" sz="800" dirty="0"/>
              <a:t>를 호출하면 </a:t>
            </a:r>
            <a:r>
              <a:rPr lang="en-US" altLang="ko-KR" sz="800" b="1" dirty="0">
                <a:solidFill>
                  <a:srgbClr val="FF0000"/>
                </a:solidFill>
              </a:rPr>
              <a:t>main thread</a:t>
            </a:r>
            <a:r>
              <a:rPr lang="ko-KR" altLang="en-US" sz="800" b="1" dirty="0">
                <a:solidFill>
                  <a:srgbClr val="FF0000"/>
                </a:solidFill>
              </a:rPr>
              <a:t>에서 호출되는 </a:t>
            </a:r>
            <a:r>
              <a:rPr lang="en-US" altLang="ko-KR" sz="800" b="1" dirty="0">
                <a:solidFill>
                  <a:srgbClr val="FF0000"/>
                </a:solidFill>
              </a:rPr>
              <a:t>callback method (UI </a:t>
            </a:r>
            <a:r>
              <a:rPr lang="ko-KR" altLang="en-US" sz="800" b="1" dirty="0">
                <a:solidFill>
                  <a:srgbClr val="FF0000"/>
                </a:solidFill>
              </a:rPr>
              <a:t>제어</a:t>
            </a:r>
            <a:r>
              <a:rPr lang="en-US" altLang="ko-KR" sz="8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B66E01-A09A-B5D2-9657-5187855E00AF}"/>
              </a:ext>
            </a:extLst>
          </p:cNvPr>
          <p:cNvSpPr/>
          <p:nvPr/>
        </p:nvSpPr>
        <p:spPr>
          <a:xfrm>
            <a:off x="5738942" y="4889569"/>
            <a:ext cx="2176333" cy="3826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C7A179B-365E-B94C-3563-E3A1DA402DD7}"/>
              </a:ext>
            </a:extLst>
          </p:cNvPr>
          <p:cNvCxnSpPr>
            <a:cxnSpLocks/>
          </p:cNvCxnSpPr>
          <p:nvPr/>
        </p:nvCxnSpPr>
        <p:spPr>
          <a:xfrm>
            <a:off x="7915275" y="5068033"/>
            <a:ext cx="3132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E57B2DF-D262-0EE3-4799-7E40A33F35C4}"/>
              </a:ext>
            </a:extLst>
          </p:cNvPr>
          <p:cNvSpPr txBox="1"/>
          <p:nvPr/>
        </p:nvSpPr>
        <p:spPr>
          <a:xfrm>
            <a:off x="8228525" y="5400052"/>
            <a:ext cx="2674425" cy="437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onPreExecute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작업이 실행되기 직전에 초기화 과정 수행</a:t>
            </a:r>
            <a:endParaRPr lang="en-US" altLang="ko-KR" sz="8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4D2D20-0FC3-8E37-9A8D-C48C9DB8D58A}"/>
              </a:ext>
            </a:extLst>
          </p:cNvPr>
          <p:cNvSpPr/>
          <p:nvPr/>
        </p:nvSpPr>
        <p:spPr>
          <a:xfrm>
            <a:off x="5738942" y="5469036"/>
            <a:ext cx="2176333" cy="48812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B7212BB-60D5-C1D8-27C9-2A6306E3974F}"/>
              </a:ext>
            </a:extLst>
          </p:cNvPr>
          <p:cNvCxnSpPr>
            <a:cxnSpLocks/>
          </p:cNvCxnSpPr>
          <p:nvPr/>
        </p:nvCxnSpPr>
        <p:spPr>
          <a:xfrm>
            <a:off x="7915275" y="5647500"/>
            <a:ext cx="3132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CD9DFC2-BB52-1E28-1446-64A15EC8D3E3}"/>
              </a:ext>
            </a:extLst>
          </p:cNvPr>
          <p:cNvSpPr txBox="1"/>
          <p:nvPr/>
        </p:nvSpPr>
        <p:spPr>
          <a:xfrm>
            <a:off x="8228525" y="5950033"/>
            <a:ext cx="2674425" cy="622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onPostExecute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Background</a:t>
            </a:r>
            <a:r>
              <a:rPr lang="ko-KR" altLang="en-US" sz="800" dirty="0"/>
              <a:t> </a:t>
            </a:r>
            <a:r>
              <a:rPr lang="en-US" altLang="ko-KR" sz="800" dirty="0"/>
              <a:t>thread</a:t>
            </a:r>
            <a:r>
              <a:rPr lang="ko-KR" altLang="en-US" sz="800" dirty="0"/>
              <a:t>의 모든 실행이 완료되면 호출</a:t>
            </a:r>
            <a:br>
              <a:rPr lang="en-US" altLang="ko-KR" sz="800" dirty="0"/>
            </a:br>
            <a:r>
              <a:rPr lang="en-US" altLang="ko-KR" sz="800" dirty="0"/>
              <a:t>(doInBackground</a:t>
            </a:r>
            <a:r>
              <a:rPr lang="ko-KR" altLang="en-US" sz="800" dirty="0"/>
              <a:t>의 </a:t>
            </a:r>
            <a:r>
              <a:rPr lang="en-US" altLang="ko-KR" sz="800" dirty="0"/>
              <a:t>return </a:t>
            </a:r>
            <a:r>
              <a:rPr lang="ko-KR" altLang="en-US" sz="800" dirty="0"/>
              <a:t>값을 </a:t>
            </a:r>
            <a:r>
              <a:rPr lang="en-US" altLang="ko-KR" sz="800" dirty="0"/>
              <a:t>parameter</a:t>
            </a:r>
            <a:r>
              <a:rPr lang="ko-KR" altLang="en-US" sz="800" dirty="0"/>
              <a:t>로 받음</a:t>
            </a:r>
            <a:r>
              <a:rPr lang="en-US" altLang="ko-KR" sz="800" dirty="0"/>
              <a:t>)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ADA64A7-D2D4-36C6-C7E0-9084F8CF14AB}"/>
              </a:ext>
            </a:extLst>
          </p:cNvPr>
          <p:cNvSpPr/>
          <p:nvPr/>
        </p:nvSpPr>
        <p:spPr>
          <a:xfrm>
            <a:off x="5738942" y="6163540"/>
            <a:ext cx="2176333" cy="3826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0F2D44E-82E1-32D8-7269-DFB19973CD2E}"/>
              </a:ext>
            </a:extLst>
          </p:cNvPr>
          <p:cNvCxnSpPr>
            <a:cxnSpLocks/>
          </p:cNvCxnSpPr>
          <p:nvPr/>
        </p:nvCxnSpPr>
        <p:spPr>
          <a:xfrm>
            <a:off x="7915275" y="6332479"/>
            <a:ext cx="3132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FD5EA7F-B1DC-168C-7C78-F0A9D6F0594A}"/>
              </a:ext>
            </a:extLst>
          </p:cNvPr>
          <p:cNvCxnSpPr>
            <a:cxnSpLocks/>
          </p:cNvCxnSpPr>
          <p:nvPr/>
        </p:nvCxnSpPr>
        <p:spPr>
          <a:xfrm>
            <a:off x="6022976" y="4394909"/>
            <a:ext cx="12064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A3C60EA-99A2-0CE1-6532-9675608EFDBA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6591300" y="4394909"/>
            <a:ext cx="235809" cy="4946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6B165ED-70AF-A662-6159-B8E01E7A9056}"/>
              </a:ext>
            </a:extLst>
          </p:cNvPr>
          <p:cNvSpPr txBox="1"/>
          <p:nvPr/>
        </p:nvSpPr>
        <p:spPr>
          <a:xfrm>
            <a:off x="268990" y="763275"/>
            <a:ext cx="3035179" cy="4366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212529"/>
                </a:solidFill>
                <a:latin typeface="-apple-system"/>
              </a:rPr>
              <a:t>Deprecated</a:t>
            </a:r>
            <a:r>
              <a:rPr lang="ko-KR" altLang="en-US" sz="1000" b="1" dirty="0">
                <a:solidFill>
                  <a:srgbClr val="212529"/>
                </a:solidFill>
                <a:latin typeface="-apple-system"/>
              </a:rPr>
              <a:t>된 이유 </a:t>
            </a:r>
            <a:r>
              <a:rPr lang="en-US" altLang="ko-KR" sz="1000" b="1" dirty="0">
                <a:solidFill>
                  <a:srgbClr val="212529"/>
                </a:solidFill>
                <a:latin typeface="-apple-system"/>
              </a:rPr>
              <a:t>(Android 11 ~ )</a:t>
            </a:r>
          </a:p>
          <a:p>
            <a:pPr>
              <a:lnSpc>
                <a:spcPct val="150000"/>
              </a:lnSpc>
            </a:pPr>
            <a:r>
              <a:rPr lang="ko-KR" altLang="en-US" sz="800" b="1" i="0" dirty="0">
                <a:solidFill>
                  <a:srgbClr val="212529"/>
                </a:solidFill>
                <a:effectLst/>
                <a:latin typeface="-apple-system"/>
              </a:rPr>
              <a:t>사용성 문제</a:t>
            </a:r>
            <a:endParaRPr lang="en-US" altLang="ko-KR" sz="800" b="1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b="0" i="0" dirty="0">
                <a:solidFill>
                  <a:srgbClr val="212529"/>
                </a:solidFill>
                <a:effectLst/>
                <a:latin typeface="-apple-system"/>
              </a:rPr>
              <a:t>오직 한 번만 실행되어 재사용이 불가능</a:t>
            </a:r>
            <a:endParaRPr lang="en-US" altLang="ko-KR" sz="800" dirty="0">
              <a:solidFill>
                <a:srgbClr val="212529"/>
              </a:solidFill>
              <a:latin typeface="-apple-system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b="0" i="0" dirty="0">
                <a:solidFill>
                  <a:srgbClr val="212529"/>
                </a:solidFill>
                <a:effectLst/>
                <a:latin typeface="-apple-system"/>
              </a:rPr>
              <a:t>UI Thread </a:t>
            </a:r>
            <a:r>
              <a:rPr lang="ko-KR" altLang="en-US" sz="800" b="0" i="0" dirty="0">
                <a:solidFill>
                  <a:srgbClr val="212529"/>
                </a:solidFill>
                <a:effectLst/>
                <a:latin typeface="-apple-system"/>
              </a:rPr>
              <a:t>상에서만 호출 가능</a:t>
            </a:r>
            <a:endParaRPr lang="en-US" altLang="ko-KR" sz="800" dirty="0">
              <a:solidFill>
                <a:srgbClr val="212529"/>
              </a:solidFill>
              <a:latin typeface="-apple-system"/>
            </a:endParaRPr>
          </a:p>
          <a:p>
            <a:pPr>
              <a:lnSpc>
                <a:spcPct val="150000"/>
              </a:lnSpc>
            </a:pPr>
            <a:endParaRPr lang="en-US" altLang="ko-KR" sz="8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ko-KR" altLang="en-US" sz="800" b="1" i="0" dirty="0">
                <a:solidFill>
                  <a:srgbClr val="212529"/>
                </a:solidFill>
                <a:effectLst/>
                <a:latin typeface="-apple-system"/>
              </a:rPr>
              <a:t>시스템 결함</a:t>
            </a:r>
            <a:endParaRPr lang="en-US" altLang="ko-KR" sz="800" b="1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800" b="1" dirty="0">
                <a:solidFill>
                  <a:srgbClr val="212529"/>
                </a:solidFill>
                <a:latin typeface="-apple-system"/>
              </a:rPr>
              <a:t>Memory Leak</a:t>
            </a:r>
            <a:br>
              <a:rPr lang="en-US" altLang="ko-KR" sz="800" dirty="0">
                <a:solidFill>
                  <a:srgbClr val="212529"/>
                </a:solidFill>
                <a:latin typeface="-apple-system"/>
              </a:rPr>
            </a:br>
            <a:r>
              <a:rPr lang="en-US" altLang="ko-KR" sz="800" dirty="0">
                <a:solidFill>
                  <a:srgbClr val="212529"/>
                </a:solidFill>
                <a:latin typeface="-apple-system"/>
              </a:rPr>
              <a:t>: </a:t>
            </a:r>
            <a:r>
              <a:rPr lang="en-US" altLang="ko-KR" sz="800" b="0" i="0" dirty="0">
                <a:solidFill>
                  <a:srgbClr val="212529"/>
                </a:solidFill>
                <a:effectLst/>
                <a:latin typeface="-apple-system"/>
              </a:rPr>
              <a:t>AsyncTask </a:t>
            </a:r>
            <a:r>
              <a:rPr lang="ko-KR" altLang="en-US" sz="800" b="0" i="0" dirty="0">
                <a:solidFill>
                  <a:srgbClr val="212529"/>
                </a:solidFill>
                <a:effectLst/>
                <a:latin typeface="-apple-system"/>
              </a:rPr>
              <a:t>실행 도중에 화면이 회전되면 기존 </a:t>
            </a:r>
            <a:r>
              <a:rPr lang="en-US" altLang="ko-KR" sz="800" b="0" i="0" dirty="0">
                <a:solidFill>
                  <a:srgbClr val="212529"/>
                </a:solidFill>
                <a:effectLst/>
                <a:latin typeface="-apple-system"/>
              </a:rPr>
              <a:t>activity </a:t>
            </a:r>
            <a:r>
              <a:rPr lang="ko-KR" altLang="en-US" sz="800" b="0" i="0" dirty="0">
                <a:solidFill>
                  <a:srgbClr val="212529"/>
                </a:solidFill>
                <a:effectLst/>
                <a:latin typeface="-apple-system"/>
              </a:rPr>
              <a:t>조차 메모리에서 해제되지 않음</a:t>
            </a:r>
            <a:endParaRPr lang="en-US" altLang="ko-KR" sz="800" dirty="0">
              <a:solidFill>
                <a:srgbClr val="212529"/>
              </a:solidFill>
              <a:latin typeface="-apple-syste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800" b="1" dirty="0">
                <a:solidFill>
                  <a:srgbClr val="212529"/>
                </a:solidFill>
                <a:latin typeface="-apple-system"/>
              </a:rPr>
              <a:t>순차적인 실행으로 속도 저하 발생</a:t>
            </a:r>
            <a:endParaRPr lang="en-US" altLang="ko-KR" sz="800" b="1" dirty="0">
              <a:solidFill>
                <a:srgbClr val="212529"/>
              </a:solidFill>
              <a:latin typeface="-apple-syste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800" b="1" i="0" dirty="0">
                <a:solidFill>
                  <a:srgbClr val="212529"/>
                </a:solidFill>
                <a:effectLst/>
                <a:latin typeface="-apple-system"/>
              </a:rPr>
              <a:t>Fragment</a:t>
            </a:r>
            <a:r>
              <a:rPr lang="ko-KR" altLang="en-US" sz="800" b="1" i="0" dirty="0">
                <a:solidFill>
                  <a:srgbClr val="212529"/>
                </a:solidFill>
                <a:effectLst/>
                <a:latin typeface="-apple-system"/>
              </a:rPr>
              <a:t>에서의 버그</a:t>
            </a:r>
            <a:br>
              <a:rPr lang="en-US" altLang="ko-KR" sz="800" b="0" i="0" dirty="0">
                <a:solidFill>
                  <a:srgbClr val="212529"/>
                </a:solidFill>
                <a:effectLst/>
                <a:latin typeface="-apple-system"/>
              </a:rPr>
            </a:br>
            <a:r>
              <a:rPr lang="en-US" altLang="ko-KR" sz="800" b="0" i="0" dirty="0">
                <a:solidFill>
                  <a:srgbClr val="212529"/>
                </a:solidFill>
                <a:effectLst/>
                <a:latin typeface="-apple-system"/>
              </a:rPr>
              <a:t>: Fragment</a:t>
            </a:r>
            <a:r>
              <a:rPr lang="ko-KR" altLang="en-US" sz="800" b="0" i="0" dirty="0">
                <a:solidFill>
                  <a:srgbClr val="212529"/>
                </a:solidFill>
                <a:effectLst/>
                <a:latin typeface="-apple-system"/>
              </a:rPr>
              <a:t>에서 </a:t>
            </a:r>
            <a:r>
              <a:rPr lang="en-US" altLang="ko-KR" sz="800" b="0" i="0" dirty="0">
                <a:solidFill>
                  <a:srgbClr val="212529"/>
                </a:solidFill>
                <a:effectLst/>
                <a:latin typeface="-apple-system"/>
              </a:rPr>
              <a:t>AsyncTask</a:t>
            </a:r>
            <a:r>
              <a:rPr lang="ko-KR" altLang="en-US" sz="800" b="0" i="0" dirty="0">
                <a:solidFill>
                  <a:srgbClr val="212529"/>
                </a:solidFill>
                <a:effectLst/>
                <a:latin typeface="-apple-system"/>
              </a:rPr>
              <a:t>를 실행하고 뒤로가기 키를 통해 </a:t>
            </a:r>
            <a:r>
              <a:rPr lang="en-US" altLang="ko-KR" sz="800" b="0" i="0" dirty="0">
                <a:solidFill>
                  <a:srgbClr val="212529"/>
                </a:solidFill>
                <a:effectLst/>
                <a:latin typeface="-apple-system"/>
              </a:rPr>
              <a:t>activity</a:t>
            </a:r>
            <a:r>
              <a:rPr lang="ko-KR" altLang="en-US" sz="800" b="0" i="0" dirty="0">
                <a:solidFill>
                  <a:srgbClr val="212529"/>
                </a:solidFill>
                <a:effectLst/>
                <a:latin typeface="-apple-system"/>
              </a:rPr>
              <a:t>를 종료하면</a:t>
            </a:r>
            <a:r>
              <a:rPr lang="en-US" altLang="ko-KR" sz="800" b="0" i="0" dirty="0">
                <a:solidFill>
                  <a:srgbClr val="212529"/>
                </a:solidFill>
                <a:effectLst/>
                <a:latin typeface="-apple-system"/>
              </a:rPr>
              <a:t>, Activity</a:t>
            </a:r>
            <a:r>
              <a:rPr lang="ko-KR" altLang="en-US" sz="800" b="0" i="0" dirty="0">
                <a:solidFill>
                  <a:srgbClr val="212529"/>
                </a:solidFill>
                <a:effectLst/>
                <a:latin typeface="-apple-system"/>
              </a:rPr>
              <a:t>와 분리되어 </a:t>
            </a:r>
            <a:r>
              <a:rPr lang="en-US" altLang="ko-KR" sz="800" dirty="0">
                <a:solidFill>
                  <a:srgbClr val="212529"/>
                </a:solidFill>
                <a:latin typeface="-apple-system"/>
              </a:rPr>
              <a:t>getContext( ), getActivity( ) </a:t>
            </a:r>
            <a:r>
              <a:rPr lang="ko-KR" altLang="en-US" sz="800" dirty="0">
                <a:solidFill>
                  <a:srgbClr val="212529"/>
                </a:solidFill>
                <a:latin typeface="-apple-system"/>
              </a:rPr>
              <a:t>등이 </a:t>
            </a:r>
            <a:r>
              <a:rPr lang="en-US" altLang="ko-KR" sz="800" dirty="0">
                <a:solidFill>
                  <a:srgbClr val="212529"/>
                </a:solidFill>
                <a:latin typeface="-apple-system"/>
              </a:rPr>
              <a:t>null</a:t>
            </a:r>
            <a:r>
              <a:rPr lang="ko-KR" altLang="en-US" sz="800" dirty="0">
                <a:solidFill>
                  <a:srgbClr val="212529"/>
                </a:solidFill>
                <a:latin typeface="-apple-system"/>
              </a:rPr>
              <a:t>을 반환 </a:t>
            </a:r>
            <a:r>
              <a:rPr lang="en-US" altLang="ko-KR" sz="800" dirty="0">
                <a:solidFill>
                  <a:srgbClr val="212529"/>
                </a:solidFill>
                <a:latin typeface="-apple-system"/>
              </a:rPr>
              <a:t>-&gt; NullPointerException</a:t>
            </a:r>
            <a:r>
              <a:rPr lang="ko-KR" altLang="en-US" sz="800" dirty="0">
                <a:solidFill>
                  <a:srgbClr val="212529"/>
                </a:solidFill>
                <a:latin typeface="-apple-system"/>
              </a:rPr>
              <a:t> 발생</a:t>
            </a:r>
            <a:endParaRPr lang="en-US" altLang="ko-KR" sz="800" dirty="0">
              <a:solidFill>
                <a:srgbClr val="212529"/>
              </a:solidFill>
              <a:latin typeface="-apple-syste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800" b="1" i="0" dirty="0">
                <a:solidFill>
                  <a:srgbClr val="212529"/>
                </a:solidFill>
                <a:effectLst/>
                <a:latin typeface="-apple-system"/>
              </a:rPr>
              <a:t>예외처리 </a:t>
            </a:r>
            <a:r>
              <a:rPr lang="en-US" altLang="ko-KR" sz="800" b="1" i="0" dirty="0">
                <a:solidFill>
                  <a:srgbClr val="212529"/>
                </a:solidFill>
                <a:effectLst/>
                <a:latin typeface="-apple-system"/>
              </a:rPr>
              <a:t>method </a:t>
            </a:r>
            <a:r>
              <a:rPr lang="ko-KR" altLang="en-US" sz="800" b="1" i="0" dirty="0">
                <a:solidFill>
                  <a:srgbClr val="212529"/>
                </a:solidFill>
                <a:effectLst/>
                <a:latin typeface="-apple-system"/>
              </a:rPr>
              <a:t>없음</a:t>
            </a:r>
            <a:br>
              <a:rPr lang="en-US" altLang="ko-KR" sz="800" b="1" i="0" dirty="0">
                <a:solidFill>
                  <a:srgbClr val="212529"/>
                </a:solidFill>
                <a:effectLst/>
                <a:latin typeface="-apple-system"/>
              </a:rPr>
            </a:br>
            <a:r>
              <a:rPr lang="en-US" altLang="ko-KR" sz="800" b="0" i="0" dirty="0">
                <a:solidFill>
                  <a:srgbClr val="212529"/>
                </a:solidFill>
                <a:effectLst/>
                <a:latin typeface="-apple-system"/>
              </a:rPr>
              <a:t>: </a:t>
            </a:r>
            <a:r>
              <a:rPr lang="ko-KR" altLang="en-US" sz="800" b="0" i="0" dirty="0">
                <a:solidFill>
                  <a:srgbClr val="212529"/>
                </a:solidFill>
                <a:effectLst/>
                <a:latin typeface="-apple-system"/>
              </a:rPr>
              <a:t>취소 </a:t>
            </a:r>
            <a:r>
              <a:rPr lang="en-US" altLang="ko-KR" sz="800" b="0" i="0" dirty="0">
                <a:solidFill>
                  <a:srgbClr val="212529"/>
                </a:solidFill>
                <a:effectLst/>
                <a:latin typeface="-apple-system"/>
              </a:rPr>
              <a:t>method</a:t>
            </a:r>
            <a:r>
              <a:rPr lang="ko-KR" altLang="en-US" sz="800" b="0" i="0" dirty="0">
                <a:solidFill>
                  <a:srgbClr val="212529"/>
                </a:solidFill>
                <a:effectLst/>
                <a:latin typeface="-apple-system"/>
              </a:rPr>
              <a:t>를 제외한 예외처리 </a:t>
            </a:r>
            <a:r>
              <a:rPr lang="en-US" altLang="ko-KR" sz="800" b="0" i="0" dirty="0">
                <a:solidFill>
                  <a:srgbClr val="212529"/>
                </a:solidFill>
                <a:effectLst/>
                <a:latin typeface="-apple-system"/>
              </a:rPr>
              <a:t>method</a:t>
            </a:r>
            <a:r>
              <a:rPr lang="ko-KR" altLang="en-US" sz="800" b="0" i="0" dirty="0">
                <a:solidFill>
                  <a:srgbClr val="212529"/>
                </a:solidFill>
                <a:effectLst/>
                <a:latin typeface="-apple-system"/>
              </a:rPr>
              <a:t>가 없음</a:t>
            </a:r>
            <a:endParaRPr lang="en-US" altLang="ko-KR" sz="8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800" b="1" i="0" dirty="0">
                <a:solidFill>
                  <a:srgbClr val="212529"/>
                </a:solidFill>
                <a:effectLst/>
                <a:latin typeface="-apple-system"/>
              </a:rPr>
              <a:t>여러 </a:t>
            </a:r>
            <a:r>
              <a:rPr lang="en-US" altLang="ko-KR" sz="800" b="1" dirty="0">
                <a:solidFill>
                  <a:srgbClr val="212529"/>
                </a:solidFill>
                <a:latin typeface="-apple-system"/>
              </a:rPr>
              <a:t>AsyncTask </a:t>
            </a:r>
            <a:r>
              <a:rPr lang="ko-KR" altLang="en-US" sz="800" b="1" dirty="0">
                <a:solidFill>
                  <a:srgbClr val="212529"/>
                </a:solidFill>
                <a:latin typeface="-apple-system"/>
              </a:rPr>
              <a:t>사이의 실행 순서 보장 불가</a:t>
            </a:r>
            <a:br>
              <a:rPr lang="en-US" altLang="ko-KR" sz="800" dirty="0">
                <a:solidFill>
                  <a:srgbClr val="212529"/>
                </a:solidFill>
                <a:latin typeface="-apple-system"/>
              </a:rPr>
            </a:br>
            <a:r>
              <a:rPr lang="en-US" altLang="ko-KR" sz="800" dirty="0">
                <a:solidFill>
                  <a:srgbClr val="212529"/>
                </a:solidFill>
                <a:latin typeface="-apple-system"/>
              </a:rPr>
              <a:t>: Android </a:t>
            </a:r>
            <a:r>
              <a:rPr lang="ko-KR" altLang="en-US" sz="800" dirty="0">
                <a:solidFill>
                  <a:srgbClr val="212529"/>
                </a:solidFill>
                <a:latin typeface="-apple-system"/>
              </a:rPr>
              <a:t>버전이 올라가면서</a:t>
            </a:r>
            <a:r>
              <a:rPr lang="en-US" altLang="ko-KR" sz="800" dirty="0">
                <a:solidFill>
                  <a:srgbClr val="212529"/>
                </a:solidFill>
                <a:latin typeface="-apple-system"/>
              </a:rPr>
              <a:t>, </a:t>
            </a:r>
            <a:r>
              <a:rPr lang="ko-KR" altLang="en-US" sz="800" dirty="0">
                <a:solidFill>
                  <a:srgbClr val="212529"/>
                </a:solidFill>
                <a:latin typeface="-apple-system"/>
              </a:rPr>
              <a:t>기본 동작이 순차 실행으로</a:t>
            </a:r>
            <a:br>
              <a:rPr lang="en-US" altLang="ko-KR" sz="800" dirty="0">
                <a:solidFill>
                  <a:srgbClr val="212529"/>
                </a:solidFill>
                <a:latin typeface="-apple-system"/>
              </a:rPr>
            </a:br>
            <a:r>
              <a:rPr lang="ko-KR" altLang="en-US" sz="800" dirty="0">
                <a:solidFill>
                  <a:srgbClr val="212529"/>
                </a:solidFill>
                <a:latin typeface="-apple-system"/>
              </a:rPr>
              <a:t>변경됨에 따라 버전에 따른 일관되지 않은 동작 발생 가능</a:t>
            </a:r>
            <a:endParaRPr lang="en-US" altLang="ko-KR" sz="8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8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800" dirty="0">
              <a:solidFill>
                <a:srgbClr val="212529"/>
              </a:solidFill>
              <a:latin typeface="-apple-system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8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800" dirty="0">
              <a:solidFill>
                <a:srgbClr val="212529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27043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6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runOnUiThread</a:t>
            </a:r>
            <a:endParaRPr lang="ko-KR" alt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273589" y="6581001"/>
            <a:ext cx="918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Ch13</a:t>
            </a:r>
            <a:endParaRPr lang="ko-KR" altLang="en-US" sz="12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1F87C0-83F4-83A3-8776-14EFE4F1E2E5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1">
            <a:extLst>
              <a:ext uri="{FF2B5EF4-FFF2-40B4-BE49-F238E27FC236}">
                <a16:creationId xmlns:a16="http://schemas.microsoft.com/office/drawing/2014/main" id="{BC6DA0DA-7C47-CBFA-95A9-61B557D20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50" y="1059444"/>
            <a:ext cx="3203567" cy="45167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BB46AC-5CAC-59BF-96CF-442F7AF1D2DC}"/>
              </a:ext>
            </a:extLst>
          </p:cNvPr>
          <p:cNvSpPr txBox="1"/>
          <p:nvPr/>
        </p:nvSpPr>
        <p:spPr>
          <a:xfrm>
            <a:off x="1203088" y="5681630"/>
            <a:ext cx="2311629" cy="622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Handler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View.post(Runnable)</a:t>
            </a:r>
            <a:r>
              <a:rPr lang="ko-KR" altLang="en-US" sz="800" dirty="0"/>
              <a:t>을 사용하여 </a:t>
            </a:r>
            <a:r>
              <a:rPr lang="en-US" altLang="ko-KR" sz="800" dirty="0"/>
              <a:t>main</a:t>
            </a:r>
            <a:r>
              <a:rPr lang="ko-KR" altLang="en-US" sz="800" dirty="0"/>
              <a:t> </a:t>
            </a:r>
            <a:r>
              <a:rPr lang="en-US" altLang="ko-KR" sz="800" dirty="0"/>
              <a:t>thread</a:t>
            </a:r>
            <a:r>
              <a:rPr lang="ko-KR" altLang="en-US" sz="800" dirty="0"/>
              <a:t>에서 동작하도록 스케줄링</a:t>
            </a:r>
            <a:endParaRPr lang="en-US" altLang="ko-KR" sz="800" dirty="0"/>
          </a:p>
        </p:txBody>
      </p:sp>
      <p:cxnSp>
        <p:nvCxnSpPr>
          <p:cNvPr id="6" name="직선 연결선 2">
            <a:extLst>
              <a:ext uri="{FF2B5EF4-FFF2-40B4-BE49-F238E27FC236}">
                <a16:creationId xmlns:a16="http://schemas.microsoft.com/office/drawing/2014/main" id="{FA89E83A-0B49-5865-A4D6-242EF9235382}"/>
              </a:ext>
            </a:extLst>
          </p:cNvPr>
          <p:cNvCxnSpPr>
            <a:cxnSpLocks/>
          </p:cNvCxnSpPr>
          <p:nvPr/>
        </p:nvCxnSpPr>
        <p:spPr>
          <a:xfrm flipV="1">
            <a:off x="1365514" y="4978086"/>
            <a:ext cx="0" cy="7015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직사각형 3">
            <a:extLst>
              <a:ext uri="{FF2B5EF4-FFF2-40B4-BE49-F238E27FC236}">
                <a16:creationId xmlns:a16="http://schemas.microsoft.com/office/drawing/2014/main" id="{9EBF852D-1F96-F2CE-1C9B-E2B9903F6C55}"/>
              </a:ext>
            </a:extLst>
          </p:cNvPr>
          <p:cNvSpPr/>
          <p:nvPr/>
        </p:nvSpPr>
        <p:spPr>
          <a:xfrm>
            <a:off x="1203088" y="4151637"/>
            <a:ext cx="2258155" cy="81221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C0A23F-279F-55E7-2590-29FE71683B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4458" y="1062181"/>
            <a:ext cx="3283663" cy="45140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F12B0DE-36EE-D81D-53DE-5A20A1707CDE}"/>
              </a:ext>
            </a:extLst>
          </p:cNvPr>
          <p:cNvSpPr txBox="1"/>
          <p:nvPr/>
        </p:nvSpPr>
        <p:spPr>
          <a:xfrm>
            <a:off x="4924357" y="5681630"/>
            <a:ext cx="2283761" cy="622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RunOnUiThread</a:t>
            </a:r>
          </a:p>
          <a:p>
            <a:pPr>
              <a:lnSpc>
                <a:spcPct val="150000"/>
              </a:lnSpc>
            </a:pPr>
            <a:r>
              <a:rPr lang="en-US" altLang="ko-KR" sz="800" dirty="0"/>
              <a:t>- </a:t>
            </a:r>
            <a:r>
              <a:rPr lang="ko-KR" altLang="en-US" sz="800" dirty="0"/>
              <a:t>현재 </a:t>
            </a:r>
            <a:r>
              <a:rPr lang="en-US" altLang="ko-KR" sz="800" dirty="0"/>
              <a:t>thread</a:t>
            </a:r>
            <a:r>
              <a:rPr lang="ko-KR" altLang="en-US" sz="800" dirty="0"/>
              <a:t>가 </a:t>
            </a:r>
            <a:r>
              <a:rPr lang="en-US" altLang="ko-KR" sz="800" dirty="0"/>
              <a:t>main thread</a:t>
            </a:r>
            <a:r>
              <a:rPr lang="ko-KR" altLang="en-US" sz="800" dirty="0"/>
              <a:t>가 아니므로</a:t>
            </a:r>
            <a:r>
              <a:rPr lang="en-US" altLang="ko-KR" sz="800" dirty="0"/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800" dirty="0" err="1"/>
              <a:t>Handler.post</a:t>
            </a:r>
            <a:r>
              <a:rPr lang="ko-KR" altLang="en-US" sz="800" dirty="0"/>
              <a:t>와 동일하게 동작</a:t>
            </a:r>
            <a:endParaRPr lang="en-US" altLang="ko-KR" sz="800" dirty="0"/>
          </a:p>
        </p:txBody>
      </p:sp>
      <p:cxnSp>
        <p:nvCxnSpPr>
          <p:cNvPr id="17" name="직선 연결선 2">
            <a:extLst>
              <a:ext uri="{FF2B5EF4-FFF2-40B4-BE49-F238E27FC236}">
                <a16:creationId xmlns:a16="http://schemas.microsoft.com/office/drawing/2014/main" id="{4691EEA8-0E88-59FC-AE8D-E6E6B9183208}"/>
              </a:ext>
            </a:extLst>
          </p:cNvPr>
          <p:cNvCxnSpPr>
            <a:cxnSpLocks/>
          </p:cNvCxnSpPr>
          <p:nvPr/>
        </p:nvCxnSpPr>
        <p:spPr>
          <a:xfrm flipV="1">
            <a:off x="5022731" y="4978086"/>
            <a:ext cx="0" cy="7015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직사각형 3">
            <a:extLst>
              <a:ext uri="{FF2B5EF4-FFF2-40B4-BE49-F238E27FC236}">
                <a16:creationId xmlns:a16="http://schemas.microsoft.com/office/drawing/2014/main" id="{A34CA53D-DACA-F529-D311-0A9D09D4778C}"/>
              </a:ext>
            </a:extLst>
          </p:cNvPr>
          <p:cNvSpPr/>
          <p:nvPr/>
        </p:nvSpPr>
        <p:spPr>
          <a:xfrm>
            <a:off x="4860305" y="4151637"/>
            <a:ext cx="2347816" cy="81221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Screen_recording_20240610_073212">
            <a:hlinkClick r:id="" action="ppaction://media"/>
            <a:extLst>
              <a:ext uri="{FF2B5EF4-FFF2-40B4-BE49-F238E27FC236}">
                <a16:creationId xmlns:a16="http://schemas.microsoft.com/office/drawing/2014/main" id="{7692DE88-B019-734D-1B7B-5997D378B4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820255" y="1066738"/>
            <a:ext cx="2179969" cy="3875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F43B31-3A65-77BE-9C25-22A38263A512}"/>
              </a:ext>
            </a:extLst>
          </p:cNvPr>
          <p:cNvSpPr txBox="1"/>
          <p:nvPr/>
        </p:nvSpPr>
        <p:spPr>
          <a:xfrm>
            <a:off x="311150" y="773324"/>
            <a:ext cx="2247575" cy="2934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/>
              <a:t>Handler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805666-A080-276A-D052-92122EF973D7}"/>
              </a:ext>
            </a:extLst>
          </p:cNvPr>
          <p:cNvSpPr txBox="1"/>
          <p:nvPr/>
        </p:nvSpPr>
        <p:spPr>
          <a:xfrm>
            <a:off x="3924458" y="773324"/>
            <a:ext cx="2247575" cy="2934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/>
              <a:t>runOnUiThread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622054-9B09-C5AC-8904-C4137BB39CE0}"/>
              </a:ext>
            </a:extLst>
          </p:cNvPr>
          <p:cNvSpPr txBox="1"/>
          <p:nvPr/>
        </p:nvSpPr>
        <p:spPr>
          <a:xfrm>
            <a:off x="7261312" y="1066738"/>
            <a:ext cx="2505752" cy="14475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/>
              <a:t>runOnUiThread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- </a:t>
            </a:r>
            <a:r>
              <a:rPr lang="ko-KR" altLang="en-US" sz="1000" dirty="0"/>
              <a:t>현재 </a:t>
            </a:r>
            <a:r>
              <a:rPr lang="en-US" altLang="ko-KR" sz="1000" dirty="0"/>
              <a:t>thread</a:t>
            </a:r>
            <a:r>
              <a:rPr lang="ko-KR" altLang="en-US" sz="1000" dirty="0"/>
              <a:t>가 </a:t>
            </a:r>
            <a:r>
              <a:rPr lang="en-US" altLang="ko-KR" sz="1000" dirty="0"/>
              <a:t>main thread</a:t>
            </a:r>
            <a:r>
              <a:rPr lang="ko-KR" altLang="en-US" sz="1000" dirty="0"/>
              <a:t>이면 </a:t>
            </a:r>
            <a:r>
              <a:rPr lang="en-US" altLang="ko-KR" sz="1000" dirty="0"/>
              <a:t>Runnable </a:t>
            </a:r>
            <a:r>
              <a:rPr lang="ko-KR" altLang="en-US" sz="1000" dirty="0"/>
              <a:t>객체의 </a:t>
            </a:r>
            <a:r>
              <a:rPr lang="en-US" altLang="ko-KR" sz="1000" dirty="0"/>
              <a:t>run( ) method</a:t>
            </a:r>
            <a:r>
              <a:rPr lang="ko-KR" altLang="en-US" sz="1000" dirty="0"/>
              <a:t>를 직접 실행하고 아니라면 </a:t>
            </a:r>
            <a:r>
              <a:rPr lang="en-US" altLang="ko-KR" sz="1000" dirty="0"/>
              <a:t>Handler</a:t>
            </a:r>
            <a:r>
              <a:rPr lang="ko-KR" altLang="en-US" sz="1000" dirty="0"/>
              <a:t>에게 </a:t>
            </a:r>
            <a:r>
              <a:rPr lang="en-US" altLang="ko-KR" sz="1000" dirty="0"/>
              <a:t>post( ) method</a:t>
            </a:r>
            <a:r>
              <a:rPr lang="ko-KR" altLang="en-US" sz="1000" dirty="0"/>
              <a:t>를 통하여 </a:t>
            </a:r>
            <a:r>
              <a:rPr lang="en-US" altLang="ko-KR" sz="1000" dirty="0"/>
              <a:t>main thread</a:t>
            </a:r>
            <a:r>
              <a:rPr lang="ko-KR" altLang="en-US" sz="1000" dirty="0"/>
              <a:t>로 </a:t>
            </a:r>
            <a:r>
              <a:rPr lang="en-US" altLang="ko-KR" sz="1000" dirty="0"/>
              <a:t>event </a:t>
            </a:r>
            <a:r>
              <a:rPr lang="ko-KR" altLang="en-US" sz="1000" dirty="0"/>
              <a:t>전달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819394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23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센서 </a:t>
            </a:r>
            <a:r>
              <a:rPr lang="en-US" altLang="ko-KR" sz="1500" dirty="0"/>
              <a:t>(Sensor)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Ch17</a:t>
            </a:r>
            <a:endParaRPr lang="ko-KR" altLang="en-US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56443C-6AD1-F8BC-A3F9-6912A68B88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983"/>
          <a:stretch/>
        </p:blipFill>
        <p:spPr>
          <a:xfrm>
            <a:off x="10260850" y="1167157"/>
            <a:ext cx="1620000" cy="25925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E9A9876-9047-46D1-982C-280C92437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433" y="1167157"/>
            <a:ext cx="3534250" cy="249971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59D901D-E25D-1D30-8502-3F06AF7361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830"/>
          <a:stretch/>
        </p:blipFill>
        <p:spPr>
          <a:xfrm>
            <a:off x="10260850" y="3736005"/>
            <a:ext cx="1620000" cy="26544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088D42-6966-33C5-5BD1-34BFBAF2D62C}"/>
              </a:ext>
            </a:extLst>
          </p:cNvPr>
          <p:cNvSpPr txBox="1"/>
          <p:nvPr/>
        </p:nvSpPr>
        <p:spPr>
          <a:xfrm>
            <a:off x="311150" y="927082"/>
            <a:ext cx="4658883" cy="1916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Android</a:t>
            </a:r>
            <a:r>
              <a:rPr lang="ko-KR" altLang="en-US" sz="1200" dirty="0"/>
              <a:t>에서 제공하는 센서 종류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Tx/>
              <a:buChar char="-"/>
            </a:pPr>
            <a:r>
              <a:rPr lang="ko-KR" altLang="en-US" sz="1000" b="1" dirty="0"/>
              <a:t>움직임 감지 센서</a:t>
            </a:r>
            <a:r>
              <a:rPr lang="en-US" altLang="ko-KR" sz="1000" b="1" dirty="0"/>
              <a:t>: </a:t>
            </a:r>
            <a:r>
              <a:rPr lang="en-US" altLang="ko-KR" sz="1000" dirty="0"/>
              <a:t>3</a:t>
            </a:r>
            <a:r>
              <a:rPr lang="ko-KR" altLang="en-US" sz="1000" dirty="0"/>
              <a:t>축을 따라 가속력과 회전력을 측정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가속도계</a:t>
            </a:r>
            <a:r>
              <a:rPr lang="en-US" altLang="ko-KR" sz="1000" dirty="0"/>
              <a:t>, </a:t>
            </a:r>
            <a:r>
              <a:rPr lang="ko-KR" altLang="en-US" sz="1000" dirty="0"/>
              <a:t>중력 센서</a:t>
            </a:r>
            <a:r>
              <a:rPr lang="en-US" altLang="ko-KR" sz="1000" dirty="0"/>
              <a:t>, </a:t>
            </a:r>
            <a:r>
              <a:rPr lang="ko-KR" altLang="en-US" sz="1000" dirty="0"/>
              <a:t>자이로스코프</a:t>
            </a:r>
            <a:r>
              <a:rPr lang="en-US" altLang="ko-KR" sz="1000" dirty="0"/>
              <a:t>, </a:t>
            </a:r>
            <a:r>
              <a:rPr lang="ko-KR" altLang="en-US" sz="1000" dirty="0"/>
              <a:t>회전 벡터 센서 포함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Tx/>
              <a:buChar char="-"/>
            </a:pPr>
            <a:r>
              <a:rPr lang="ko-KR" altLang="en-US" sz="1000" b="1" dirty="0"/>
              <a:t>환경 센서</a:t>
            </a:r>
            <a:r>
              <a:rPr lang="en-US" altLang="ko-KR" sz="1000" b="1" dirty="0"/>
              <a:t>: </a:t>
            </a:r>
            <a:r>
              <a:rPr lang="ko-KR" altLang="en-US" sz="1000" dirty="0"/>
              <a:t>주변 기온</a:t>
            </a:r>
            <a:r>
              <a:rPr lang="en-US" altLang="ko-KR" sz="1000" dirty="0"/>
              <a:t>, </a:t>
            </a:r>
            <a:r>
              <a:rPr lang="ko-KR" altLang="en-US" sz="1000" dirty="0"/>
              <a:t>압력</a:t>
            </a:r>
            <a:r>
              <a:rPr lang="en-US" altLang="ko-KR" sz="1000" dirty="0"/>
              <a:t>, </a:t>
            </a:r>
            <a:r>
              <a:rPr lang="ko-KR" altLang="en-US" sz="1000" dirty="0"/>
              <a:t>조도</a:t>
            </a:r>
            <a:r>
              <a:rPr lang="en-US" altLang="ko-KR" sz="1000" dirty="0"/>
              <a:t>, </a:t>
            </a:r>
            <a:r>
              <a:rPr lang="ko-KR" altLang="en-US" sz="1000" dirty="0"/>
              <a:t>습도와 같은 다양한 환경 매개변수 측정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기압계</a:t>
            </a:r>
            <a:r>
              <a:rPr lang="en-US" altLang="ko-KR" sz="1000" dirty="0"/>
              <a:t>, </a:t>
            </a:r>
            <a:r>
              <a:rPr lang="ko-KR" altLang="en-US" sz="1000" dirty="0"/>
              <a:t>광도계</a:t>
            </a:r>
            <a:r>
              <a:rPr lang="en-US" altLang="ko-KR" sz="1000" dirty="0"/>
              <a:t>, </a:t>
            </a:r>
            <a:r>
              <a:rPr lang="ko-KR" altLang="en-US" sz="1000" dirty="0"/>
              <a:t>온도계 포함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Tx/>
              <a:buChar char="-"/>
            </a:pPr>
            <a:r>
              <a:rPr lang="ko-KR" altLang="en-US" sz="1000" b="1" dirty="0"/>
              <a:t>위치 센서</a:t>
            </a:r>
            <a:r>
              <a:rPr lang="en-US" altLang="ko-KR" sz="1000" b="1" dirty="0"/>
              <a:t>: </a:t>
            </a:r>
            <a:r>
              <a:rPr lang="ko-KR" altLang="en-US" sz="1000" dirty="0"/>
              <a:t>기기의 물리적 위치를 측정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방향 센서</a:t>
            </a:r>
            <a:r>
              <a:rPr lang="en-US" altLang="ko-KR" sz="1000" dirty="0"/>
              <a:t>, </a:t>
            </a:r>
            <a:r>
              <a:rPr lang="ko-KR" altLang="en-US" sz="1000" dirty="0"/>
              <a:t>자기계 포함</a:t>
            </a:r>
            <a:r>
              <a:rPr lang="en-US" altLang="ko-KR" sz="1000" dirty="0"/>
              <a:t>)</a:t>
            </a:r>
          </a:p>
        </p:txBody>
      </p:sp>
      <p:sp>
        <p:nvSpPr>
          <p:cNvPr id="6" name="직사각형 3">
            <a:extLst>
              <a:ext uri="{FF2B5EF4-FFF2-40B4-BE49-F238E27FC236}">
                <a16:creationId xmlns:a16="http://schemas.microsoft.com/office/drawing/2014/main" id="{DF6E8FB3-0E93-8504-976A-A87CC3056D5C}"/>
              </a:ext>
            </a:extLst>
          </p:cNvPr>
          <p:cNvSpPr/>
          <p:nvPr/>
        </p:nvSpPr>
        <p:spPr>
          <a:xfrm>
            <a:off x="6772941" y="1912158"/>
            <a:ext cx="3227742" cy="2359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3045C7-4C22-A5B6-D39F-331F9CFCBF57}"/>
              </a:ext>
            </a:extLst>
          </p:cNvPr>
          <p:cNvSpPr txBox="1"/>
          <p:nvPr/>
        </p:nvSpPr>
        <p:spPr>
          <a:xfrm>
            <a:off x="311150" y="3184045"/>
            <a:ext cx="5657850" cy="2968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Sensor Framework</a:t>
            </a: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Tx/>
              <a:buChar char="-"/>
            </a:pPr>
            <a:r>
              <a:rPr lang="en-US" altLang="ko-KR" sz="1000" b="1" dirty="0"/>
              <a:t>SensorManager Class</a:t>
            </a:r>
            <a:br>
              <a:rPr lang="en-US" altLang="ko-KR" sz="1000" dirty="0"/>
            </a:br>
            <a:r>
              <a:rPr lang="en-US" altLang="ko-KR" sz="1000" dirty="0"/>
              <a:t>- App</a:t>
            </a:r>
            <a:r>
              <a:rPr lang="ko-KR" altLang="en-US" sz="1000" dirty="0"/>
              <a:t>이 장치의 </a:t>
            </a:r>
            <a:r>
              <a:rPr lang="en-US" altLang="ko-KR" sz="1000" dirty="0"/>
              <a:t>sensor </a:t>
            </a:r>
            <a:r>
              <a:rPr lang="ko-KR" altLang="en-US" sz="1000" dirty="0"/>
              <a:t>정보에 접근하기 위한 다양한 </a:t>
            </a:r>
            <a:r>
              <a:rPr lang="en-US" altLang="ko-KR" sz="1000" dirty="0"/>
              <a:t>API</a:t>
            </a:r>
            <a:r>
              <a:rPr lang="ko-KR" altLang="en-US" sz="1000" dirty="0"/>
              <a:t>들을 제공</a:t>
            </a:r>
            <a:br>
              <a:rPr lang="en-US" altLang="ko-KR" sz="1000" dirty="0"/>
            </a:br>
            <a:r>
              <a:rPr lang="en-US" altLang="ko-KR" sz="1000" dirty="0"/>
              <a:t>- SensorEventListener</a:t>
            </a:r>
            <a:r>
              <a:rPr lang="ko-KR" altLang="en-US" sz="1000" dirty="0"/>
              <a:t> 등록 및 등록 해제</a:t>
            </a:r>
            <a:r>
              <a:rPr lang="en-US" altLang="ko-KR" sz="1000" dirty="0"/>
              <a:t> </a:t>
            </a:r>
            <a:r>
              <a:rPr lang="ko-KR" altLang="en-US" sz="1000" dirty="0"/>
              <a:t>기능 제공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Tx/>
              <a:buChar char="-"/>
            </a:pPr>
            <a:r>
              <a:rPr lang="en-US" altLang="ko-KR" sz="1000" b="1" dirty="0"/>
              <a:t>Sensor Class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사용하고자 하는 특정 유형의 </a:t>
            </a:r>
            <a:r>
              <a:rPr lang="en-US" altLang="ko-KR" sz="1000" dirty="0"/>
              <a:t>Sensor instance </a:t>
            </a:r>
            <a:r>
              <a:rPr lang="ko-KR" altLang="en-US" sz="1000" dirty="0"/>
              <a:t>제공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Tx/>
              <a:buChar char="-"/>
            </a:pPr>
            <a:r>
              <a:rPr lang="en-US" altLang="ko-KR" sz="1000" b="1" dirty="0"/>
              <a:t>SensorEvent Class</a:t>
            </a:r>
            <a:br>
              <a:rPr lang="en-US" altLang="ko-KR" sz="1000" dirty="0"/>
            </a:br>
            <a:r>
              <a:rPr lang="en-US" altLang="ko-KR" sz="1000" dirty="0"/>
              <a:t>- Sensor</a:t>
            </a:r>
            <a:r>
              <a:rPr lang="ko-KR" altLang="en-US" sz="1000" dirty="0"/>
              <a:t>를 통해 발생하는 </a:t>
            </a:r>
            <a:r>
              <a:rPr lang="en-US" altLang="ko-KR" sz="1000" dirty="0"/>
              <a:t>event </a:t>
            </a:r>
            <a:r>
              <a:rPr lang="ko-KR" altLang="en-US" sz="1000" dirty="0"/>
              <a:t>정보를 </a:t>
            </a:r>
            <a:r>
              <a:rPr lang="en-US" altLang="ko-KR" sz="1000" dirty="0"/>
              <a:t>listener</a:t>
            </a:r>
            <a:r>
              <a:rPr lang="ko-KR" altLang="en-US" sz="1000" dirty="0"/>
              <a:t>로 전달하는 기능 제공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Tx/>
              <a:buChar char="-"/>
            </a:pPr>
            <a:r>
              <a:rPr lang="en-US" altLang="ko-KR" sz="1000" b="1" dirty="0"/>
              <a:t>SensorEventListener Interface</a:t>
            </a:r>
            <a:br>
              <a:rPr lang="en-US" altLang="ko-KR" sz="1000" dirty="0"/>
            </a:br>
            <a:r>
              <a:rPr lang="en-US" altLang="ko-KR" sz="1000" dirty="0"/>
              <a:t>- Sensor</a:t>
            </a:r>
            <a:r>
              <a:rPr lang="ko-KR" altLang="en-US" sz="1000" dirty="0"/>
              <a:t>의 값이 변경되거나 </a:t>
            </a:r>
            <a:r>
              <a:rPr lang="en-US" altLang="ko-KR" sz="1000" dirty="0"/>
              <a:t>Sensor </a:t>
            </a:r>
            <a:r>
              <a:rPr lang="ko-KR" altLang="en-US" sz="1000" dirty="0"/>
              <a:t>정확도가 변경될 때 호출되는 </a:t>
            </a:r>
            <a:r>
              <a:rPr lang="en-US" altLang="ko-KR" sz="1000" dirty="0"/>
              <a:t>callback method </a:t>
            </a:r>
            <a:r>
              <a:rPr lang="ko-KR" altLang="en-US" sz="1000" dirty="0"/>
              <a:t>제공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Tx/>
              <a:buChar char="-"/>
            </a:pPr>
            <a:endParaRPr lang="en-US" altLang="ko-KR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5230C5-C754-938F-1512-8CFB2A35265E}"/>
              </a:ext>
            </a:extLst>
          </p:cNvPr>
          <p:cNvSpPr txBox="1"/>
          <p:nvPr/>
        </p:nvSpPr>
        <p:spPr>
          <a:xfrm>
            <a:off x="0" y="6644993"/>
            <a:ext cx="3422650" cy="2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Goldfish: Android Emulator</a:t>
            </a:r>
            <a:r>
              <a:rPr lang="ko-KR" altLang="en-US" sz="600" dirty="0"/>
              <a:t>의 가상 하드웨어 플랫폼 이름</a:t>
            </a:r>
            <a:endParaRPr lang="en-US" altLang="ko-KR" sz="600" dirty="0"/>
          </a:p>
        </p:txBody>
      </p:sp>
    </p:spTree>
    <p:extLst>
      <p:ext uri="{BB962C8B-B14F-4D97-AF65-F5344CB8AC3E}">
        <p14:creationId xmlns:p14="http://schemas.microsoft.com/office/powerpoint/2010/main" val="1422019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조도 센서 </a:t>
            </a:r>
            <a:r>
              <a:rPr lang="en-US" altLang="ko-KR" sz="1500" dirty="0"/>
              <a:t>&amp; </a:t>
            </a:r>
            <a:r>
              <a:rPr lang="ko-KR" altLang="en-US" sz="1500" dirty="0"/>
              <a:t>근접 센서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Ch17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85DE92-3540-FFA3-0468-F320E006B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7101" y="4056649"/>
            <a:ext cx="3263899" cy="25752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50FB38D-C3FB-AA3C-FC13-DE907F0B1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9350" y="856105"/>
            <a:ext cx="1771650" cy="3149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81ED5F-17FC-EB15-50A3-FFC84DBE2D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0709" y="856105"/>
            <a:ext cx="3528381" cy="52977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17708EA-CC3C-B64F-9284-830403C9D3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5215" y="856105"/>
            <a:ext cx="3175396" cy="246679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20D18F0-0A70-2E63-18C0-A8F03AD26AD5}"/>
              </a:ext>
            </a:extLst>
          </p:cNvPr>
          <p:cNvSpPr/>
          <p:nvPr/>
        </p:nvSpPr>
        <p:spPr>
          <a:xfrm>
            <a:off x="2206653" y="4468902"/>
            <a:ext cx="2826543" cy="92224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CDBC62-EDD2-FE7D-9766-7905449F13B7}"/>
              </a:ext>
            </a:extLst>
          </p:cNvPr>
          <p:cNvSpPr txBox="1"/>
          <p:nvPr/>
        </p:nvSpPr>
        <p:spPr>
          <a:xfrm>
            <a:off x="69850" y="2860308"/>
            <a:ext cx="1810859" cy="622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Sensor</a:t>
            </a:r>
            <a:r>
              <a:rPr lang="ko-KR" altLang="en-US" sz="800" b="1" dirty="0"/>
              <a:t>의 </a:t>
            </a:r>
            <a:r>
              <a:rPr lang="en-US" altLang="ko-KR" sz="800" b="1" dirty="0"/>
              <a:t>type </a:t>
            </a:r>
            <a:r>
              <a:rPr lang="ko-KR" altLang="en-US" sz="800" b="1" dirty="0"/>
              <a:t>설정</a:t>
            </a:r>
            <a:endParaRPr lang="en-US" altLang="ko-KR" sz="800" b="1" dirty="0"/>
          </a:p>
          <a:p>
            <a:pPr>
              <a:lnSpc>
                <a:spcPct val="150000"/>
              </a:lnSpc>
            </a:pPr>
            <a:r>
              <a:rPr lang="en-US" altLang="ko-KR" sz="800" dirty="0"/>
              <a:t>Sensor.TYPE_LIGHT:</a:t>
            </a:r>
            <a:r>
              <a:rPr lang="ko-KR" altLang="en-US" sz="800" dirty="0"/>
              <a:t> 조도 센서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dirty="0"/>
              <a:t>Sensor.TYPE_PROXIMITY: </a:t>
            </a:r>
            <a:r>
              <a:rPr lang="ko-KR" altLang="en-US" sz="800" dirty="0"/>
              <a:t>근접 센서 </a:t>
            </a:r>
            <a:endParaRPr lang="en-US" altLang="ko-KR" sz="8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8C0E2EC-D3EF-5981-895F-E7CBC394DE1A}"/>
              </a:ext>
            </a:extLst>
          </p:cNvPr>
          <p:cNvCxnSpPr>
            <a:cxnSpLocks/>
            <a:stCxn id="9" idx="3"/>
            <a:endCxn id="28" idx="1"/>
          </p:cNvCxnSpPr>
          <p:nvPr/>
        </p:nvCxnSpPr>
        <p:spPr>
          <a:xfrm flipV="1">
            <a:off x="8700611" y="1042017"/>
            <a:ext cx="1338739" cy="7618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FCC08F6D-33D8-DADA-EDEC-CA6818A7AE7C}"/>
              </a:ext>
            </a:extLst>
          </p:cNvPr>
          <p:cNvSpPr/>
          <p:nvPr/>
        </p:nvSpPr>
        <p:spPr>
          <a:xfrm>
            <a:off x="5713333" y="985134"/>
            <a:ext cx="2987278" cy="163741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880E86-1D52-746E-C310-CB513468ED20}"/>
              </a:ext>
            </a:extLst>
          </p:cNvPr>
          <p:cNvSpPr txBox="1"/>
          <p:nvPr/>
        </p:nvSpPr>
        <p:spPr>
          <a:xfrm>
            <a:off x="239234" y="4468902"/>
            <a:ext cx="1641475" cy="2532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SensorEventListener </a:t>
            </a:r>
            <a:r>
              <a:rPr lang="ko-KR" altLang="en-US" sz="800" b="1" dirty="0"/>
              <a:t>등록</a:t>
            </a:r>
            <a:endParaRPr lang="en-US" altLang="ko-KR" sz="8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EAB6C82-74B5-CEAD-B079-8C2C361D58E4}"/>
              </a:ext>
            </a:extLst>
          </p:cNvPr>
          <p:cNvCxnSpPr>
            <a:cxnSpLocks/>
          </p:cNvCxnSpPr>
          <p:nvPr/>
        </p:nvCxnSpPr>
        <p:spPr>
          <a:xfrm>
            <a:off x="1880709" y="4595757"/>
            <a:ext cx="3259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9B2C6F5-0C74-C380-1788-7CC7F2A502C9}"/>
              </a:ext>
            </a:extLst>
          </p:cNvPr>
          <p:cNvSpPr/>
          <p:nvPr/>
        </p:nvSpPr>
        <p:spPr>
          <a:xfrm>
            <a:off x="5713333" y="2854364"/>
            <a:ext cx="2987278" cy="35238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DA7C4F-0BD1-0794-ADEE-E697F8E9DF77}"/>
              </a:ext>
            </a:extLst>
          </p:cNvPr>
          <p:cNvSpPr/>
          <p:nvPr/>
        </p:nvSpPr>
        <p:spPr>
          <a:xfrm>
            <a:off x="2209144" y="2867064"/>
            <a:ext cx="2987278" cy="24840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7380A50-1AB8-C0FB-BA8A-13EE083517F3}"/>
              </a:ext>
            </a:extLst>
          </p:cNvPr>
          <p:cNvCxnSpPr>
            <a:cxnSpLocks/>
          </p:cNvCxnSpPr>
          <p:nvPr/>
        </p:nvCxnSpPr>
        <p:spPr>
          <a:xfrm>
            <a:off x="1880709" y="2995178"/>
            <a:ext cx="3259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B7C6227-9645-5167-7048-E286D9E18F32}"/>
              </a:ext>
            </a:extLst>
          </p:cNvPr>
          <p:cNvSpPr/>
          <p:nvPr/>
        </p:nvSpPr>
        <p:spPr>
          <a:xfrm>
            <a:off x="2206653" y="5944285"/>
            <a:ext cx="2826543" cy="10289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4DD8BE-8CCC-7A0E-60FF-DDABF22C5384}"/>
              </a:ext>
            </a:extLst>
          </p:cNvPr>
          <p:cNvSpPr txBox="1"/>
          <p:nvPr/>
        </p:nvSpPr>
        <p:spPr>
          <a:xfrm>
            <a:off x="239234" y="5865902"/>
            <a:ext cx="1641475" cy="2532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SensorEventListener </a:t>
            </a:r>
            <a:r>
              <a:rPr lang="ko-KR" altLang="en-US" sz="800" b="1" dirty="0"/>
              <a:t>등록 해제</a:t>
            </a:r>
            <a:endParaRPr lang="en-US" altLang="ko-KR" sz="800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4548052-4389-7549-7CFB-8E286760C9A0}"/>
              </a:ext>
            </a:extLst>
          </p:cNvPr>
          <p:cNvCxnSpPr>
            <a:cxnSpLocks/>
          </p:cNvCxnSpPr>
          <p:nvPr/>
        </p:nvCxnSpPr>
        <p:spPr>
          <a:xfrm>
            <a:off x="1880709" y="5992757"/>
            <a:ext cx="3259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704DBA8-484C-CF37-1BFE-FF04757A081D}"/>
              </a:ext>
            </a:extLst>
          </p:cNvPr>
          <p:cNvSpPr/>
          <p:nvPr/>
        </p:nvSpPr>
        <p:spPr>
          <a:xfrm>
            <a:off x="10039350" y="954881"/>
            <a:ext cx="641908" cy="17427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D00DA4-88C6-6A05-766B-64160ED73334}"/>
              </a:ext>
            </a:extLst>
          </p:cNvPr>
          <p:cNvSpPr txBox="1"/>
          <p:nvPr/>
        </p:nvSpPr>
        <p:spPr>
          <a:xfrm>
            <a:off x="5713333" y="3329050"/>
            <a:ext cx="2562719" cy="11765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SensorEventListener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반드시 </a:t>
            </a:r>
            <a:r>
              <a:rPr lang="en-US" altLang="ko-KR" sz="800" dirty="0"/>
              <a:t>2</a:t>
            </a:r>
            <a:r>
              <a:rPr lang="ko-KR" altLang="en-US" sz="800" dirty="0"/>
              <a:t>개의 </a:t>
            </a:r>
            <a:r>
              <a:rPr lang="en-US" altLang="ko-KR" sz="800" dirty="0"/>
              <a:t>callback method</a:t>
            </a:r>
            <a:r>
              <a:rPr lang="ko-KR" altLang="en-US" sz="800" dirty="0"/>
              <a:t>를 구현해야 함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b="1" dirty="0"/>
              <a:t>onSensorChanged( )</a:t>
            </a:r>
            <a:br>
              <a:rPr lang="en-US" altLang="ko-KR" sz="800" dirty="0"/>
            </a:br>
            <a:r>
              <a:rPr lang="en-US" altLang="ko-KR" sz="800" dirty="0"/>
              <a:t>- Sensor </a:t>
            </a:r>
            <a:r>
              <a:rPr lang="ko-KR" altLang="en-US" sz="800" dirty="0"/>
              <a:t>값이 변경될 때 호출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b="1" dirty="0"/>
              <a:t>onAccuracyChanged( )</a:t>
            </a:r>
            <a:br>
              <a:rPr lang="en-US" altLang="ko-KR" sz="800" dirty="0"/>
            </a:br>
            <a:r>
              <a:rPr lang="en-US" altLang="ko-KR" sz="800" dirty="0"/>
              <a:t>- Sensor </a:t>
            </a:r>
            <a:r>
              <a:rPr lang="ko-KR" altLang="en-US" sz="800" dirty="0"/>
              <a:t>정확도가 변경될 때 호출</a:t>
            </a:r>
            <a:endParaRPr lang="en-US" altLang="ko-KR" sz="8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3625A37-61B7-D196-6830-1B0CB9712251}"/>
              </a:ext>
            </a:extLst>
          </p:cNvPr>
          <p:cNvSpPr/>
          <p:nvPr/>
        </p:nvSpPr>
        <p:spPr>
          <a:xfrm>
            <a:off x="9367837" y="4871428"/>
            <a:ext cx="1140023" cy="2696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D5942B6-AE75-C67C-41A9-64FA756337F0}"/>
              </a:ext>
            </a:extLst>
          </p:cNvPr>
          <p:cNvSpPr/>
          <p:nvPr/>
        </p:nvSpPr>
        <p:spPr>
          <a:xfrm>
            <a:off x="10577414" y="4871428"/>
            <a:ext cx="1140023" cy="2696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091D80-A5EB-4E26-82AA-DE2DCD2C7AC9}"/>
              </a:ext>
            </a:extLst>
          </p:cNvPr>
          <p:cNvSpPr txBox="1"/>
          <p:nvPr/>
        </p:nvSpPr>
        <p:spPr>
          <a:xfrm>
            <a:off x="9274274" y="4653233"/>
            <a:ext cx="708322" cy="2532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bg1"/>
                </a:solidFill>
              </a:rPr>
              <a:t>근접 센서</a:t>
            </a:r>
            <a:endParaRPr lang="en-US" altLang="ko-KR" sz="8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563A36-DC83-254D-A63C-7B686990D1DA}"/>
              </a:ext>
            </a:extLst>
          </p:cNvPr>
          <p:cNvSpPr txBox="1"/>
          <p:nvPr/>
        </p:nvSpPr>
        <p:spPr>
          <a:xfrm>
            <a:off x="10507860" y="4653233"/>
            <a:ext cx="708322" cy="2532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bg1"/>
                </a:solidFill>
              </a:rPr>
              <a:t>조도 센서</a:t>
            </a:r>
            <a:endParaRPr lang="en-US" altLang="ko-KR" sz="800" dirty="0">
              <a:solidFill>
                <a:schemeClr val="bg1"/>
              </a:solidFill>
            </a:endParaRP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0C90D9A1-0FD1-2A9C-8399-2565DCC36F61}"/>
              </a:ext>
            </a:extLst>
          </p:cNvPr>
          <p:cNvCxnSpPr>
            <a:endCxn id="30" idx="1"/>
          </p:cNvCxnSpPr>
          <p:nvPr/>
        </p:nvCxnSpPr>
        <p:spPr>
          <a:xfrm rot="5400000">
            <a:off x="4585729" y="2789717"/>
            <a:ext cx="2255208" cy="12700"/>
          </a:xfrm>
          <a:prstGeom prst="bentConnector4">
            <a:avLst>
              <a:gd name="adj1" fmla="val 1"/>
              <a:gd name="adj2" fmla="val 925000"/>
            </a:avLst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FAD67E06-4465-A4E2-047F-045E3CCDA05A}"/>
              </a:ext>
            </a:extLst>
          </p:cNvPr>
          <p:cNvCxnSpPr>
            <a:cxnSpLocks/>
            <a:stCxn id="19" idx="1"/>
            <a:endCxn id="30" idx="1"/>
          </p:cNvCxnSpPr>
          <p:nvPr/>
        </p:nvCxnSpPr>
        <p:spPr>
          <a:xfrm rot="10800000" flipV="1">
            <a:off x="5713333" y="3030557"/>
            <a:ext cx="12700" cy="886764"/>
          </a:xfrm>
          <a:prstGeom prst="bentConnector3">
            <a:avLst>
              <a:gd name="adj1" fmla="val 956244"/>
            </a:avLst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506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가속도 센서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Ch17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B5BB51-2303-8046-E2A6-67F68FF19A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118"/>
          <a:stretch/>
        </p:blipFill>
        <p:spPr>
          <a:xfrm>
            <a:off x="9046369" y="906055"/>
            <a:ext cx="2764631" cy="24025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15B04E7-7328-CA6F-A8D4-520B2568B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4068" y="3308568"/>
            <a:ext cx="4116932" cy="32724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D037D75-F2F3-8EAB-3D16-1277FE04D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2840" y="906055"/>
            <a:ext cx="3805496" cy="568369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CCD0663-3402-D21B-B817-D98142302C1C}"/>
              </a:ext>
            </a:extLst>
          </p:cNvPr>
          <p:cNvSpPr/>
          <p:nvPr/>
        </p:nvSpPr>
        <p:spPr>
          <a:xfrm>
            <a:off x="4090542" y="1852208"/>
            <a:ext cx="2424558" cy="7909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25930F-B961-9BA6-3CF9-85982B1ADB7C}"/>
              </a:ext>
            </a:extLst>
          </p:cNvPr>
          <p:cNvSpPr/>
          <p:nvPr/>
        </p:nvSpPr>
        <p:spPr>
          <a:xfrm>
            <a:off x="4247260" y="5070509"/>
            <a:ext cx="2826543" cy="28705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75BE71-5237-D0F9-55F6-7BE88935DB38}"/>
              </a:ext>
            </a:extLst>
          </p:cNvPr>
          <p:cNvSpPr txBox="1"/>
          <p:nvPr/>
        </p:nvSpPr>
        <p:spPr>
          <a:xfrm>
            <a:off x="1333500" y="4398622"/>
            <a:ext cx="2336849" cy="437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Sensor</a:t>
            </a:r>
            <a:r>
              <a:rPr lang="ko-KR" altLang="en-US" sz="800" b="1" dirty="0"/>
              <a:t>의 </a:t>
            </a:r>
            <a:r>
              <a:rPr lang="en-US" altLang="ko-KR" sz="800" b="1" dirty="0"/>
              <a:t>type </a:t>
            </a:r>
            <a:r>
              <a:rPr lang="ko-KR" altLang="en-US" sz="800" b="1" dirty="0"/>
              <a:t>설정</a:t>
            </a:r>
            <a:endParaRPr lang="en-US" altLang="ko-KR" sz="800" b="1" dirty="0"/>
          </a:p>
          <a:p>
            <a:pPr>
              <a:lnSpc>
                <a:spcPct val="150000"/>
              </a:lnSpc>
            </a:pPr>
            <a:r>
              <a:rPr lang="en-US" altLang="ko-KR" sz="800" dirty="0" err="1"/>
              <a:t>Sensor.TYPE_ACCELEROMETER</a:t>
            </a:r>
            <a:r>
              <a:rPr lang="en-US" altLang="ko-KR" sz="800" dirty="0"/>
              <a:t>:</a:t>
            </a:r>
            <a:r>
              <a:rPr lang="ko-KR" altLang="en-US" sz="800" dirty="0"/>
              <a:t> 가속도계 센서</a:t>
            </a:r>
            <a:endParaRPr lang="en-US" altLang="ko-KR" sz="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2DBE4A-CDA0-0833-C426-FA57A028FD57}"/>
              </a:ext>
            </a:extLst>
          </p:cNvPr>
          <p:cNvSpPr txBox="1"/>
          <p:nvPr/>
        </p:nvSpPr>
        <p:spPr>
          <a:xfrm>
            <a:off x="2031365" y="5070509"/>
            <a:ext cx="1641475" cy="2532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SensorEventListener </a:t>
            </a:r>
            <a:r>
              <a:rPr lang="ko-KR" altLang="en-US" sz="800" b="1" dirty="0"/>
              <a:t>등록</a:t>
            </a:r>
            <a:endParaRPr lang="en-US" altLang="ko-KR" sz="800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493C584-5674-4B8E-78F4-9F1DE7EF69E9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672840" y="5197115"/>
            <a:ext cx="574420" cy="2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15B398-8671-B986-1964-7743C7BAFB07}"/>
              </a:ext>
            </a:extLst>
          </p:cNvPr>
          <p:cNvSpPr/>
          <p:nvPr/>
        </p:nvSpPr>
        <p:spPr>
          <a:xfrm>
            <a:off x="4081949" y="4414991"/>
            <a:ext cx="3314214" cy="12686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FF9631C-EB10-BB1D-12C3-CF35826DF8B4}"/>
              </a:ext>
            </a:extLst>
          </p:cNvPr>
          <p:cNvCxnSpPr>
            <a:cxnSpLocks/>
          </p:cNvCxnSpPr>
          <p:nvPr/>
        </p:nvCxnSpPr>
        <p:spPr>
          <a:xfrm>
            <a:off x="3670349" y="4478425"/>
            <a:ext cx="41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6927A4-26D3-B264-01B3-D828F83C6452}"/>
              </a:ext>
            </a:extLst>
          </p:cNvPr>
          <p:cNvSpPr/>
          <p:nvPr/>
        </p:nvSpPr>
        <p:spPr>
          <a:xfrm>
            <a:off x="4090543" y="6174582"/>
            <a:ext cx="1891158" cy="1239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965EE8-2C3E-5476-9EC4-40AE5BD968E4}"/>
              </a:ext>
            </a:extLst>
          </p:cNvPr>
          <p:cNvSpPr txBox="1"/>
          <p:nvPr/>
        </p:nvSpPr>
        <p:spPr>
          <a:xfrm>
            <a:off x="2031364" y="6107945"/>
            <a:ext cx="1641475" cy="2532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SensorEventListener </a:t>
            </a:r>
            <a:r>
              <a:rPr lang="ko-KR" altLang="en-US" sz="800" b="1" dirty="0"/>
              <a:t>등록 해제</a:t>
            </a:r>
            <a:endParaRPr lang="en-US" altLang="ko-KR" sz="800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3427EAF-D268-0078-115F-2AF2E63F5C10}"/>
              </a:ext>
            </a:extLst>
          </p:cNvPr>
          <p:cNvCxnSpPr>
            <a:cxnSpLocks/>
          </p:cNvCxnSpPr>
          <p:nvPr/>
        </p:nvCxnSpPr>
        <p:spPr>
          <a:xfrm>
            <a:off x="3672839" y="6234551"/>
            <a:ext cx="41770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B726BF-E701-D175-66B7-2969C1D15C47}"/>
              </a:ext>
            </a:extLst>
          </p:cNvPr>
          <p:cNvCxnSpPr>
            <a:cxnSpLocks/>
          </p:cNvCxnSpPr>
          <p:nvPr/>
        </p:nvCxnSpPr>
        <p:spPr>
          <a:xfrm flipH="1" flipV="1">
            <a:off x="6532308" y="2253934"/>
            <a:ext cx="4452587" cy="365856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5291BCE-050C-B2A6-573F-369986384590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6556121" y="1325952"/>
            <a:ext cx="2466435" cy="92174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A11DDA2-F9B6-F53C-D0B2-A9208E02E4BC}"/>
              </a:ext>
            </a:extLst>
          </p:cNvPr>
          <p:cNvSpPr/>
          <p:nvPr/>
        </p:nvSpPr>
        <p:spPr>
          <a:xfrm>
            <a:off x="9022556" y="1061228"/>
            <a:ext cx="695325" cy="52944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7F1DE8C-25DD-77D3-BDBD-F4ECA4F642FB}"/>
              </a:ext>
            </a:extLst>
          </p:cNvPr>
          <p:cNvSpPr/>
          <p:nvPr/>
        </p:nvSpPr>
        <p:spPr>
          <a:xfrm>
            <a:off x="10356056" y="5912502"/>
            <a:ext cx="1257678" cy="10253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429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15625</TotalTime>
  <Words>1431</Words>
  <Application>Microsoft Office PowerPoint</Application>
  <PresentationFormat>와이드스크린</PresentationFormat>
  <Paragraphs>220</Paragraphs>
  <Slides>19</Slides>
  <Notes>18</Notes>
  <HiddenSlides>1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-apple-system</vt:lpstr>
      <vt:lpstr>맑은 고딕</vt:lpstr>
      <vt:lpstr>Arial</vt:lpstr>
      <vt:lpstr>Wingdings</vt:lpstr>
      <vt:lpstr>Office 테마</vt:lpstr>
      <vt:lpstr>Android 학습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학습 보고</dc:title>
  <dc:creator>설 진우(Felix)</dc:creator>
  <cp:lastModifiedBy>설 진우(Felix)</cp:lastModifiedBy>
  <cp:revision>292</cp:revision>
  <dcterms:created xsi:type="dcterms:W3CDTF">2024-04-09T08:20:40Z</dcterms:created>
  <dcterms:modified xsi:type="dcterms:W3CDTF">2024-07-11T00:14:18Z</dcterms:modified>
</cp:coreProperties>
</file>